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xml" ContentType="application/vnd.openxmlformats-officedocument.presentationml.notesSlide+xml"/>
  <Override PartName="/ppt/tags/tag77.xml" ContentType="application/vnd.openxmlformats-officedocument.presentationml.tags+xml"/>
  <Override PartName="/ppt/notesSlides/notesSlide2.xml" ContentType="application/vnd.openxmlformats-officedocument.presentationml.notesSlide+xml"/>
  <Override PartName="/ppt/tags/tag78.xml" ContentType="application/vnd.openxmlformats-officedocument.presentationml.tags+xml"/>
  <Override PartName="/ppt/notesSlides/notesSlide3.xml" ContentType="application/vnd.openxmlformats-officedocument.presentationml.notesSlide+xml"/>
  <Override PartName="/ppt/tags/tag79.xml" ContentType="application/vnd.openxmlformats-officedocument.presentationml.tags+xml"/>
  <Override PartName="/ppt/notesSlides/notesSlide4.xml" ContentType="application/vnd.openxmlformats-officedocument.presentationml.notesSlide+xml"/>
  <Override PartName="/ppt/tags/tag80.xml" ContentType="application/vnd.openxmlformats-officedocument.presentationml.tags+xml"/>
  <Override PartName="/ppt/notesSlides/notesSlide5.xml" ContentType="application/vnd.openxmlformats-officedocument.presentationml.notesSlide+xml"/>
  <Override PartName="/ppt/tags/tag81.xml" ContentType="application/vnd.openxmlformats-officedocument.presentationml.tags+xml"/>
  <Override PartName="/ppt/notesSlides/notesSlide6.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7.xml" ContentType="application/vnd.openxmlformats-officedocument.presentationml.notesSlide+xml"/>
  <Override PartName="/ppt/tags/tag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410" r:id="rId2"/>
    <p:sldId id="411" r:id="rId3"/>
    <p:sldId id="412" r:id="rId4"/>
    <p:sldId id="427" r:id="rId5"/>
    <p:sldId id="426" r:id="rId6"/>
    <p:sldId id="415" r:id="rId7"/>
    <p:sldId id="425" r:id="rId8"/>
    <p:sldId id="428" r:id="rId9"/>
    <p:sldId id="413" r:id="rId10"/>
    <p:sldId id="418" r:id="rId11"/>
    <p:sldId id="416" r:id="rId12"/>
    <p:sldId id="417" r:id="rId13"/>
    <p:sldId id="419" r:id="rId14"/>
    <p:sldId id="420" r:id="rId15"/>
    <p:sldId id="422" r:id="rId16"/>
    <p:sldId id="423" r:id="rId17"/>
    <p:sldId id="429" r:id="rId18"/>
    <p:sldId id="430" r:id="rId19"/>
    <p:sldId id="431" r:id="rId20"/>
    <p:sldId id="433" r:id="rId21"/>
    <p:sldId id="432" r:id="rId22"/>
    <p:sldId id="424" r:id="rId23"/>
  </p:sldIdLst>
  <p:sldSz cx="12192000" cy="6858000"/>
  <p:notesSz cx="6858000" cy="9144000"/>
  <p:embeddedFontLst>
    <p:embeddedFont>
      <p:font typeface="隶书" panose="02010509060101010101" pitchFamily="49" charset="-122"/>
      <p:regular r:id="rId25"/>
    </p:embeddedFont>
    <p:embeddedFont>
      <p:font typeface="站酷小薇LOGO体" panose="02010600030101010101" charset="-122"/>
      <p:regular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C39E"/>
    <a:srgbClr val="E8AA77"/>
    <a:srgbClr val="BC8068"/>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2" d="100"/>
          <a:sy n="72" d="100"/>
        </p:scale>
        <p:origin x="504" y="124"/>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2024/6/27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65921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8381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52774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779379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2024/6/27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2024/6/27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2024/6/27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2024/6/27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2024/6/27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2024/6/27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2024/6/27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2024/6/27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2024/6/27</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7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78.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8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7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3e7c6b09197f55e0fa265a8790769818"/>
          <p:cNvPicPr>
            <a:picLocks noChangeAspect="1"/>
          </p:cNvPicPr>
          <p:nvPr/>
        </p:nvPicPr>
        <p:blipFill>
          <a:blip r:embed="rId3"/>
          <a:stretch>
            <a:fillRect/>
          </a:stretch>
        </p:blipFill>
        <p:spPr>
          <a:xfrm rot="16200000">
            <a:off x="2666365" y="-2667000"/>
            <a:ext cx="6858635" cy="12192000"/>
          </a:xfrm>
          <a:prstGeom prst="rect">
            <a:avLst/>
          </a:prstGeom>
        </p:spPr>
      </p:pic>
      <p:sp>
        <p:nvSpPr>
          <p:cNvPr id="4" name="矩形 3"/>
          <p:cNvSpPr/>
          <p:nvPr/>
        </p:nvSpPr>
        <p:spPr>
          <a:xfrm>
            <a:off x="1320165" y="0"/>
            <a:ext cx="5247640" cy="68580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320165" y="1810707"/>
            <a:ext cx="6651983" cy="1323439"/>
          </a:xfrm>
          <a:prstGeom prst="rect">
            <a:avLst/>
          </a:prstGeom>
          <a:noFill/>
        </p:spPr>
        <p:txBody>
          <a:bodyPr wrap="square" rtlCol="0">
            <a:spAutoFit/>
          </a:bodyPr>
          <a:lstStyle/>
          <a:p>
            <a:pPr algn="l"/>
            <a:r>
              <a:rPr lang="zh-CN" altLang="en-US" sz="4000" dirty="0">
                <a:ln>
                  <a:noFill/>
                </a:ln>
                <a:solidFill>
                  <a:srgbClr val="BC8068"/>
                </a:solidFill>
                <a:effectLst>
                  <a:outerShdw blurRad="50800" dist="38100" dir="5400000" algn="ctr" rotWithShape="0">
                    <a:srgbClr val="E8AA77">
                      <a:alpha val="100000"/>
                    </a:srgbClr>
                  </a:outerShdw>
                </a:effectLst>
                <a:latin typeface="站酷小薇LOGO体" panose="02010600010101010101" charset="-122"/>
                <a:ea typeface="站酷小薇LOGO体" panose="02010600010101010101" charset="-122"/>
              </a:rPr>
              <a:t>一</a:t>
            </a:r>
            <a:r>
              <a:rPr lang="zh-CN" altLang="en-US" sz="4000" dirty="0">
                <a:ln>
                  <a:noFill/>
                </a:ln>
                <a:solidFill>
                  <a:srgbClr val="BC8068"/>
                </a:solidFill>
                <a:effectLst>
                  <a:outerShdw blurRad="50800" dist="38100" dir="5400000" algn="ctr" rotWithShape="0">
                    <a:srgbClr val="E8AA77">
                      <a:alpha val="100000"/>
                    </a:srgbClr>
                  </a:outerShdw>
                </a:effectLst>
                <a:latin typeface="隶书" panose="02010509060101010101" pitchFamily="49" charset="-122"/>
                <a:ea typeface="隶书" panose="02010509060101010101" pitchFamily="49" charset="-122"/>
              </a:rPr>
              <a:t>种基于隐式神经表示</a:t>
            </a:r>
            <a:endParaRPr lang="en-US" altLang="zh-CN" sz="4000" dirty="0">
              <a:ln>
                <a:noFill/>
              </a:ln>
              <a:solidFill>
                <a:srgbClr val="BC8068"/>
              </a:solidFill>
              <a:effectLst>
                <a:outerShdw blurRad="50800" dist="38100" dir="5400000" algn="ctr" rotWithShape="0">
                  <a:srgbClr val="E8AA77">
                    <a:alpha val="100000"/>
                  </a:srgbClr>
                </a:outerShdw>
              </a:effectLst>
              <a:latin typeface="隶书" panose="02010509060101010101" pitchFamily="49" charset="-122"/>
              <a:ea typeface="隶书" panose="02010509060101010101" pitchFamily="49" charset="-122"/>
            </a:endParaRPr>
          </a:p>
          <a:p>
            <a:pPr algn="l"/>
            <a:r>
              <a:rPr lang="zh-CN" altLang="en-US" sz="4000" dirty="0">
                <a:ln>
                  <a:noFill/>
                </a:ln>
                <a:solidFill>
                  <a:srgbClr val="BC8068"/>
                </a:solidFill>
                <a:effectLst>
                  <a:outerShdw blurRad="50800" dist="38100" dir="5400000" algn="ctr" rotWithShape="0">
                    <a:srgbClr val="E8AA77">
                      <a:alpha val="100000"/>
                    </a:srgbClr>
                  </a:outerShdw>
                </a:effectLst>
                <a:latin typeface="隶书" panose="02010509060101010101" pitchFamily="49" charset="-122"/>
                <a:ea typeface="隶书" panose="02010509060101010101" pitchFamily="49" charset="-122"/>
              </a:rPr>
              <a:t>（</a:t>
            </a:r>
            <a:r>
              <a:rPr lang="en-US" altLang="zh-CN" sz="4000" dirty="0">
                <a:ln>
                  <a:noFill/>
                </a:ln>
                <a:solidFill>
                  <a:srgbClr val="BC8068"/>
                </a:solidFill>
                <a:effectLst>
                  <a:outerShdw blurRad="50800" dist="38100" dir="5400000" algn="ctr" rotWithShape="0">
                    <a:srgbClr val="E8AA77">
                      <a:alpha val="100000"/>
                    </a:srgbClr>
                  </a:outerShdw>
                </a:effectLst>
                <a:latin typeface="隶书" panose="02010509060101010101" pitchFamily="49" charset="-122"/>
                <a:ea typeface="隶书" panose="02010509060101010101" pitchFamily="49" charset="-122"/>
              </a:rPr>
              <a:t>INR</a:t>
            </a:r>
            <a:r>
              <a:rPr lang="zh-CN" altLang="en-US" sz="4000" dirty="0">
                <a:ln>
                  <a:noFill/>
                </a:ln>
                <a:solidFill>
                  <a:srgbClr val="BC8068"/>
                </a:solidFill>
                <a:effectLst>
                  <a:outerShdw blurRad="50800" dist="38100" dir="5400000" algn="ctr" rotWithShape="0">
                    <a:srgbClr val="E8AA77">
                      <a:alpha val="100000"/>
                    </a:srgbClr>
                  </a:outerShdw>
                </a:effectLst>
                <a:latin typeface="隶书" panose="02010509060101010101" pitchFamily="49" charset="-122"/>
                <a:ea typeface="隶书" panose="02010509060101010101" pitchFamily="49" charset="-122"/>
              </a:rPr>
              <a:t>）的低光图像增强方法</a:t>
            </a:r>
          </a:p>
        </p:txBody>
      </p:sp>
      <p:sp>
        <p:nvSpPr>
          <p:cNvPr id="10" name="文本框 9"/>
          <p:cNvSpPr txBox="1"/>
          <p:nvPr/>
        </p:nvSpPr>
        <p:spPr>
          <a:xfrm>
            <a:off x="1770991" y="4041929"/>
            <a:ext cx="2547620" cy="337185"/>
          </a:xfrm>
          <a:prstGeom prst="rect">
            <a:avLst/>
          </a:prstGeom>
          <a:noFill/>
        </p:spPr>
        <p:txBody>
          <a:bodyPr wrap="square" rtlCol="0">
            <a:spAutoFit/>
          </a:bodyPr>
          <a:lstStyle/>
          <a:p>
            <a:pPr algn="l"/>
            <a:r>
              <a:rPr lang="zh-CN" altLang="en-US" sz="1600" b="1" dirty="0">
                <a:solidFill>
                  <a:srgbClr val="BC8068"/>
                </a:solidFill>
                <a:latin typeface="思源黑体 CN Normal" panose="020B0400000000000000" charset="-122"/>
                <a:ea typeface="思源黑体 CN Normal" panose="020B0400000000000000" charset="-122"/>
              </a:rPr>
              <a:t>汇报人 惠子卿</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3e7c6b09197f55e0fa265a8790769818"/>
          <p:cNvPicPr>
            <a:picLocks noChangeAspect="1"/>
          </p:cNvPicPr>
          <p:nvPr/>
        </p:nvPicPr>
        <p:blipFill>
          <a:blip r:embed="rId3"/>
          <a:stretch>
            <a:fillRect/>
          </a:stretch>
        </p:blipFill>
        <p:spPr>
          <a:xfrm rot="16200000">
            <a:off x="2666365" y="-2667000"/>
            <a:ext cx="6858635" cy="12192000"/>
          </a:xfrm>
          <a:prstGeom prst="rect">
            <a:avLst/>
          </a:prstGeom>
        </p:spPr>
      </p:pic>
      <p:sp>
        <p:nvSpPr>
          <p:cNvPr id="4" name="矩形 3"/>
          <p:cNvSpPr/>
          <p:nvPr/>
        </p:nvSpPr>
        <p:spPr>
          <a:xfrm>
            <a:off x="0" y="2355850"/>
            <a:ext cx="7539990" cy="2147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58140" y="2876550"/>
            <a:ext cx="5158105" cy="1106805"/>
          </a:xfrm>
          <a:prstGeom prst="rect">
            <a:avLst/>
          </a:prstGeom>
          <a:noFill/>
        </p:spPr>
        <p:txBody>
          <a:bodyPr wrap="square" rtlCol="0">
            <a:spAutoFit/>
          </a:bodyPr>
          <a:lstStyle/>
          <a:p>
            <a:pPr algn="l"/>
            <a:r>
              <a:rPr lang="en-US" altLang="zh-CN" sz="6600">
                <a:ln>
                  <a:noFill/>
                </a:ln>
                <a:solidFill>
                  <a:srgbClr val="BC8068"/>
                </a:solidFill>
                <a:effectLst>
                  <a:outerShdw blurRad="50800" dist="38100" dir="5400000" algn="ctr" rotWithShape="0">
                    <a:srgbClr val="E8AA77">
                      <a:alpha val="100000"/>
                    </a:srgbClr>
                  </a:outerShdw>
                </a:effectLst>
                <a:latin typeface="站酷小薇LOGO体" panose="02010600010101010101" charset="-122"/>
                <a:ea typeface="站酷小薇LOGO体" panose="02010600010101010101" charset="-122"/>
              </a:rPr>
              <a:t>PART THREE</a:t>
            </a:r>
          </a:p>
        </p:txBody>
      </p:sp>
      <p:sp>
        <p:nvSpPr>
          <p:cNvPr id="5" name="文本框 4"/>
          <p:cNvSpPr txBox="1"/>
          <p:nvPr/>
        </p:nvSpPr>
        <p:spPr>
          <a:xfrm>
            <a:off x="5272405" y="3168015"/>
            <a:ext cx="2123440" cy="521970"/>
          </a:xfrm>
          <a:prstGeom prst="rect">
            <a:avLst/>
          </a:prstGeom>
          <a:noFill/>
        </p:spPr>
        <p:txBody>
          <a:bodyPr wrap="square" rtlCol="0">
            <a:spAutoFit/>
          </a:bodyPr>
          <a:lstStyle/>
          <a:p>
            <a:pPr algn="dist"/>
            <a:r>
              <a:rPr lang="zh-CN" altLang="en-US" sz="2800" b="1" dirty="0">
                <a:latin typeface="思源黑体 CN Normal" panose="020B0400000000000000" charset="-122"/>
                <a:ea typeface="思源黑体 CN Normal" panose="020B0400000000000000" charset="-122"/>
                <a:sym typeface="+mn-ea"/>
              </a:rPr>
              <a:t>核心创新点</a:t>
            </a:r>
            <a:endParaRPr lang="zh-CN" altLang="en-US" sz="2800" b="1" dirty="0">
              <a:latin typeface="思源黑体 CN Normal" panose="020B0400000000000000" charset="-122"/>
              <a:ea typeface="思源黑体 CN Normal" panose="020B0400000000000000" charset="-122"/>
            </a:endParaRPr>
          </a:p>
        </p:txBody>
      </p:sp>
      <p:sp>
        <p:nvSpPr>
          <p:cNvPr id="9" name="文本框 8"/>
          <p:cNvSpPr txBox="1"/>
          <p:nvPr/>
        </p:nvSpPr>
        <p:spPr>
          <a:xfrm>
            <a:off x="0" y="4774565"/>
            <a:ext cx="5360035" cy="414020"/>
          </a:xfrm>
          <a:prstGeom prst="rect">
            <a:avLst/>
          </a:prstGeom>
          <a:solidFill>
            <a:srgbClr val="EFC39E">
              <a:alpha val="50000"/>
            </a:srgbClr>
          </a:solidFill>
        </p:spPr>
        <p:txBody>
          <a:bodyPr wrap="square" rtlCol="0" anchor="t">
            <a:spAutoFit/>
          </a:bodyPr>
          <a:lstStyle/>
          <a:p>
            <a:pPr fontAlgn="auto">
              <a:lnSpc>
                <a:spcPct val="150000"/>
              </a:lnSpc>
            </a:pPr>
            <a:r>
              <a:rPr lang="zh-CN" altLang="en-US" sz="1400" b="1">
                <a:solidFill>
                  <a:schemeClr val="bg1"/>
                </a:solidFill>
                <a:latin typeface="思源黑体 CN Normal" panose="020B0400000000000000" charset="-122"/>
                <a:ea typeface="思源黑体 CN Normal" panose="020B0400000000000000" charset="-122"/>
                <a:cs typeface="思源黑体 CN Normal" panose="020B0400000000000000" charset="-122"/>
              </a:rPr>
              <a:t>Love is not a maybe thing. You know when you love someone. </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任意多边形 5"/>
          <p:cNvSpPr/>
          <p:nvPr/>
        </p:nvSpPr>
        <p:spPr>
          <a:xfrm>
            <a:off x="-290195" y="-198120"/>
            <a:ext cx="3093085" cy="1578610"/>
          </a:xfrm>
          <a:custGeom>
            <a:avLst/>
            <a:gdLst>
              <a:gd name="connisteX0" fmla="*/ 223280 w 6572108"/>
              <a:gd name="connsiteY0" fmla="*/ 253163 h 3353830"/>
              <a:gd name="connisteX1" fmla="*/ 331230 w 6572108"/>
              <a:gd name="connsiteY1" fmla="*/ 2511858 h 3353830"/>
              <a:gd name="connisteX2" fmla="*/ 748425 w 6572108"/>
              <a:gd name="connsiteY2" fmla="*/ 3183053 h 3353830"/>
              <a:gd name="connisteX3" fmla="*/ 1528205 w 6572108"/>
              <a:gd name="connsiteY3" fmla="*/ 3327198 h 3353830"/>
              <a:gd name="connisteX4" fmla="*/ 2509915 w 6572108"/>
              <a:gd name="connsiteY4" fmla="*/ 2879523 h 3353830"/>
              <a:gd name="connisteX5" fmla="*/ 3440825 w 6572108"/>
              <a:gd name="connsiteY5" fmla="*/ 2021003 h 3353830"/>
              <a:gd name="connisteX6" fmla="*/ 4567315 w 6572108"/>
              <a:gd name="connsiteY6" fmla="*/ 1436168 h 3353830"/>
              <a:gd name="connisteX7" fmla="*/ 5649990 w 6572108"/>
              <a:gd name="connsiteY7" fmla="*/ 981508 h 3353830"/>
              <a:gd name="connisteX8" fmla="*/ 6177040 w 6572108"/>
              <a:gd name="connsiteY8" fmla="*/ 555423 h 3353830"/>
              <a:gd name="connisteX9" fmla="*/ 6292610 w 6572108"/>
              <a:gd name="connsiteY9" fmla="*/ 209983 h 3353830"/>
              <a:gd name="connisteX10" fmla="*/ 6256415 w 6572108"/>
              <a:gd name="connsiteY10" fmla="*/ 159818 h 3353830"/>
              <a:gd name="connisteX11" fmla="*/ 2892820 w 6572108"/>
              <a:gd name="connsiteY11" fmla="*/ 109018 h 3353830"/>
              <a:gd name="connisteX12" fmla="*/ 223280 w 6572108"/>
              <a:gd name="connsiteY12" fmla="*/ 253163 h 33538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6572108" h="3353831">
                <a:moveTo>
                  <a:pt x="223280" y="253164"/>
                </a:moveTo>
                <a:cubicBezTo>
                  <a:pt x="-289165" y="733859"/>
                  <a:pt x="226455" y="1925754"/>
                  <a:pt x="331230" y="2511859"/>
                </a:cubicBezTo>
                <a:cubicBezTo>
                  <a:pt x="436005" y="3097964"/>
                  <a:pt x="509030" y="3019859"/>
                  <a:pt x="748425" y="3183054"/>
                </a:cubicBezTo>
                <a:cubicBezTo>
                  <a:pt x="987820" y="3346249"/>
                  <a:pt x="1175780" y="3388159"/>
                  <a:pt x="1528205" y="3327199"/>
                </a:cubicBezTo>
                <a:cubicBezTo>
                  <a:pt x="1880630" y="3266239"/>
                  <a:pt x="2127645" y="3140509"/>
                  <a:pt x="2509915" y="2879524"/>
                </a:cubicBezTo>
                <a:cubicBezTo>
                  <a:pt x="2892185" y="2618539"/>
                  <a:pt x="3029345" y="2309929"/>
                  <a:pt x="3440825" y="2021004"/>
                </a:cubicBezTo>
                <a:cubicBezTo>
                  <a:pt x="3852305" y="1732079"/>
                  <a:pt x="4125355" y="1643814"/>
                  <a:pt x="4567315" y="1436169"/>
                </a:cubicBezTo>
                <a:cubicBezTo>
                  <a:pt x="5009275" y="1228524"/>
                  <a:pt x="5328045" y="1157404"/>
                  <a:pt x="5649990" y="981509"/>
                </a:cubicBezTo>
                <a:cubicBezTo>
                  <a:pt x="5971935" y="805614"/>
                  <a:pt x="6048770" y="709729"/>
                  <a:pt x="6177040" y="555424"/>
                </a:cubicBezTo>
                <a:cubicBezTo>
                  <a:pt x="6305310" y="401119"/>
                  <a:pt x="6276735" y="289359"/>
                  <a:pt x="6292610" y="209984"/>
                </a:cubicBezTo>
                <a:cubicBezTo>
                  <a:pt x="6308485" y="130609"/>
                  <a:pt x="6936500" y="180139"/>
                  <a:pt x="6256415" y="159819"/>
                </a:cubicBezTo>
                <a:cubicBezTo>
                  <a:pt x="5576330" y="139499"/>
                  <a:pt x="4099320" y="90604"/>
                  <a:pt x="2892820" y="109019"/>
                </a:cubicBezTo>
                <a:cubicBezTo>
                  <a:pt x="1686320" y="127434"/>
                  <a:pt x="735725" y="-227531"/>
                  <a:pt x="223280" y="253164"/>
                </a:cubicBezTo>
                <a:close/>
              </a:path>
            </a:pathLst>
          </a:custGeom>
          <a:solidFill>
            <a:srgbClr val="BC8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0181590" y="5732145"/>
            <a:ext cx="2710815" cy="1562100"/>
          </a:xfrm>
          <a:custGeom>
            <a:avLst/>
            <a:gdLst>
              <a:gd name="connisteX0" fmla="*/ 7395495 w 8076481"/>
              <a:gd name="connsiteY0" fmla="*/ 340085 h 4653764"/>
              <a:gd name="connisteX1" fmla="*/ 6572535 w 8076481"/>
              <a:gd name="connsiteY1" fmla="*/ 145140 h 4653764"/>
              <a:gd name="connisteX2" fmla="*/ 4696110 w 8076481"/>
              <a:gd name="connsiteY2" fmla="*/ 94975 h 4653764"/>
              <a:gd name="connisteX3" fmla="*/ 3324510 w 8076481"/>
              <a:gd name="connsiteY3" fmla="*/ 484230 h 4653764"/>
              <a:gd name="connisteX4" fmla="*/ 2458370 w 8076481"/>
              <a:gd name="connsiteY4" fmla="*/ 961115 h 4653764"/>
              <a:gd name="connisteX5" fmla="*/ 1657000 w 8076481"/>
              <a:gd name="connsiteY5" fmla="*/ 1754865 h 4653764"/>
              <a:gd name="connisteX6" fmla="*/ 1223930 w 8076481"/>
              <a:gd name="connsiteY6" fmla="*/ 2361290 h 4653764"/>
              <a:gd name="connisteX7" fmla="*/ 978185 w 8076481"/>
              <a:gd name="connsiteY7" fmla="*/ 2895325 h 4653764"/>
              <a:gd name="connisteX8" fmla="*/ 639095 w 8076481"/>
              <a:gd name="connsiteY8" fmla="*/ 3443965 h 4653764"/>
              <a:gd name="connisteX9" fmla="*/ 523525 w 8076481"/>
              <a:gd name="connsiteY9" fmla="*/ 3855445 h 4653764"/>
              <a:gd name="connisteX10" fmla="*/ 538130 w 8076481"/>
              <a:gd name="connsiteY10" fmla="*/ 4331695 h 4653764"/>
              <a:gd name="connisteX11" fmla="*/ 639095 w 8076481"/>
              <a:gd name="connsiteY11" fmla="*/ 4252320 h 4653764"/>
              <a:gd name="connisteX12" fmla="*/ 7481855 w 8076481"/>
              <a:gd name="connsiteY12" fmla="*/ 4324710 h 4653764"/>
              <a:gd name="connisteX13" fmla="*/ 7431690 w 8076481"/>
              <a:gd name="connsiteY13" fmla="*/ 347070 h 4653764"/>
              <a:gd name="connisteX14" fmla="*/ 7395495 w 8076481"/>
              <a:gd name="connsiteY14" fmla="*/ 340085 h 465376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8076482" h="4653764">
                <a:moveTo>
                  <a:pt x="7395495" y="340086"/>
                </a:moveTo>
                <a:cubicBezTo>
                  <a:pt x="7223410" y="299446"/>
                  <a:pt x="7112285" y="194036"/>
                  <a:pt x="6572535" y="145141"/>
                </a:cubicBezTo>
                <a:cubicBezTo>
                  <a:pt x="6032785" y="96246"/>
                  <a:pt x="5345715" y="27031"/>
                  <a:pt x="4696110" y="94976"/>
                </a:cubicBezTo>
                <a:cubicBezTo>
                  <a:pt x="4046505" y="162921"/>
                  <a:pt x="3772185" y="310876"/>
                  <a:pt x="3324510" y="484231"/>
                </a:cubicBezTo>
                <a:cubicBezTo>
                  <a:pt x="2876835" y="657586"/>
                  <a:pt x="2791745" y="707116"/>
                  <a:pt x="2458370" y="961116"/>
                </a:cubicBezTo>
                <a:cubicBezTo>
                  <a:pt x="2124995" y="1215116"/>
                  <a:pt x="1904015" y="1474831"/>
                  <a:pt x="1657000" y="1754866"/>
                </a:cubicBezTo>
                <a:cubicBezTo>
                  <a:pt x="1409985" y="2034901"/>
                  <a:pt x="1359820" y="2133326"/>
                  <a:pt x="1223930" y="2361291"/>
                </a:cubicBezTo>
                <a:cubicBezTo>
                  <a:pt x="1088040" y="2589256"/>
                  <a:pt x="1095025" y="2678791"/>
                  <a:pt x="978185" y="2895326"/>
                </a:cubicBezTo>
                <a:cubicBezTo>
                  <a:pt x="861345" y="3111861"/>
                  <a:pt x="729900" y="3252196"/>
                  <a:pt x="639095" y="3443966"/>
                </a:cubicBezTo>
                <a:cubicBezTo>
                  <a:pt x="548290" y="3635736"/>
                  <a:pt x="543845" y="3677646"/>
                  <a:pt x="523525" y="3855446"/>
                </a:cubicBezTo>
                <a:cubicBezTo>
                  <a:pt x="503205" y="4033246"/>
                  <a:pt x="515270" y="4252321"/>
                  <a:pt x="538130" y="4331696"/>
                </a:cubicBezTo>
                <a:cubicBezTo>
                  <a:pt x="560990" y="4411071"/>
                  <a:pt x="-749650" y="4253591"/>
                  <a:pt x="639095" y="4252321"/>
                </a:cubicBezTo>
                <a:cubicBezTo>
                  <a:pt x="2027840" y="4251051"/>
                  <a:pt x="6123590" y="5105761"/>
                  <a:pt x="7481855" y="4324711"/>
                </a:cubicBezTo>
                <a:cubicBezTo>
                  <a:pt x="8840120" y="3543661"/>
                  <a:pt x="7448835" y="1143996"/>
                  <a:pt x="7431690" y="347071"/>
                </a:cubicBezTo>
                <a:cubicBezTo>
                  <a:pt x="7414545" y="-449854"/>
                  <a:pt x="7567580" y="380726"/>
                  <a:pt x="7395495" y="340086"/>
                </a:cubicBezTo>
                <a:close/>
              </a:path>
            </a:pathLst>
          </a:custGeom>
          <a:solidFill>
            <a:srgbClr val="EFC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280" y="304800"/>
            <a:ext cx="11521440" cy="6249035"/>
          </a:xfrm>
          <a:prstGeom prst="rect">
            <a:avLst/>
          </a:prstGeom>
          <a:noFill/>
          <a:ln>
            <a:solidFill>
              <a:srgbClr val="E8AA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51815" y="497205"/>
            <a:ext cx="520700" cy="583565"/>
          </a:xfrm>
          <a:prstGeom prst="rect">
            <a:avLst/>
          </a:prstGeom>
          <a:noFill/>
        </p:spPr>
        <p:txBody>
          <a:bodyPr wrap="none" rtlCol="0">
            <a:spAutoFit/>
          </a:bodyPr>
          <a:lstStyle/>
          <a:p>
            <a:r>
              <a:rPr lang="en-US" altLang="zh-CN" sz="3200">
                <a:solidFill>
                  <a:srgbClr val="E8AA77"/>
                </a:solidFill>
                <a:effectLst>
                  <a:outerShdw blurRad="50800" dist="50800" dir="5400000" algn="ctr" rotWithShape="0">
                    <a:srgbClr val="EFC39E">
                      <a:alpha val="100000"/>
                    </a:srgbClr>
                  </a:outerShdw>
                </a:effectLst>
                <a:latin typeface="站酷小薇LOGO体" panose="02010600010101010101" charset="-122"/>
                <a:ea typeface="站酷小薇LOGO体" panose="02010600010101010101" charset="-122"/>
              </a:rPr>
              <a:t>02</a:t>
            </a:r>
          </a:p>
        </p:txBody>
      </p:sp>
      <p:pic>
        <p:nvPicPr>
          <p:cNvPr id="10" name="图片 9" descr="timg (69)"/>
          <p:cNvPicPr>
            <a:picLocks noChangeAspect="1"/>
          </p:cNvPicPr>
          <p:nvPr/>
        </p:nvPicPr>
        <p:blipFill>
          <a:blip r:embed="rId3"/>
          <a:srcRect t="21879" b="41090"/>
          <a:stretch>
            <a:fillRect/>
          </a:stretch>
        </p:blipFill>
        <p:spPr>
          <a:xfrm>
            <a:off x="7255625" y="551815"/>
            <a:ext cx="3977640" cy="828675"/>
          </a:xfrm>
          <a:prstGeom prst="rect">
            <a:avLst/>
          </a:prstGeom>
        </p:spPr>
      </p:pic>
      <p:sp>
        <p:nvSpPr>
          <p:cNvPr id="14" name="文本框 13">
            <a:extLst>
              <a:ext uri="{FF2B5EF4-FFF2-40B4-BE49-F238E27FC236}">
                <a16:creationId xmlns:a16="http://schemas.microsoft.com/office/drawing/2014/main" id="{3BFECEEF-3097-079D-657B-863AB077668F}"/>
              </a:ext>
            </a:extLst>
          </p:cNvPr>
          <p:cNvSpPr txBox="1"/>
          <p:nvPr/>
        </p:nvSpPr>
        <p:spPr>
          <a:xfrm>
            <a:off x="812165" y="1446415"/>
            <a:ext cx="5854642" cy="3970318"/>
          </a:xfrm>
          <a:prstGeom prst="rect">
            <a:avLst/>
          </a:prstGeom>
          <a:noFill/>
        </p:spPr>
        <p:txBody>
          <a:bodyPr wrap="square" rtlCol="0">
            <a:spAutoFit/>
          </a:bodyPr>
          <a:lstStyle/>
          <a:p>
            <a:r>
              <a:rPr lang="en-US" altLang="zh-CN" b="1" dirty="0">
                <a:solidFill>
                  <a:srgbClr val="4D4D4D"/>
                </a:solidFill>
                <a:highlight>
                  <a:srgbClr val="FFFFFF"/>
                </a:highlight>
                <a:latin typeface="-apple-system"/>
              </a:rPr>
              <a:t>2.1 </a:t>
            </a:r>
            <a:r>
              <a:rPr lang="zh-CN" altLang="en-US" b="1" dirty="0">
                <a:solidFill>
                  <a:srgbClr val="4D4D4D"/>
                </a:solidFill>
                <a:highlight>
                  <a:srgbClr val="FFFFFF"/>
                </a:highlight>
                <a:latin typeface="-apple-system"/>
              </a:rPr>
              <a:t>归一化的神经表示</a:t>
            </a:r>
            <a:endParaRPr lang="en-US" altLang="zh-CN" b="1" dirty="0">
              <a:solidFill>
                <a:srgbClr val="4D4D4D"/>
              </a:solidFill>
              <a:highlight>
                <a:srgbClr val="FFFFFF"/>
              </a:highlight>
              <a:latin typeface="-apple-system"/>
            </a:endParaRPr>
          </a:p>
          <a:p>
            <a:r>
              <a:rPr lang="zh-CN" altLang="en-US" b="1" dirty="0">
                <a:solidFill>
                  <a:srgbClr val="4D4D4D"/>
                </a:solidFill>
                <a:highlight>
                  <a:srgbClr val="FFFFFF"/>
                </a:highlight>
                <a:latin typeface="-apple-system"/>
              </a:rPr>
              <a:t>什么是归一化的神经表示？  </a:t>
            </a:r>
            <a:endParaRPr lang="en-US" altLang="zh-CN" b="1" dirty="0">
              <a:solidFill>
                <a:srgbClr val="4D4D4D"/>
              </a:solidFill>
              <a:highlight>
                <a:srgbClr val="FFFFFF"/>
              </a:highlight>
              <a:latin typeface="-apple-system"/>
            </a:endParaRPr>
          </a:p>
          <a:p>
            <a:r>
              <a:rPr lang="zh-CN" altLang="en-US" dirty="0"/>
              <a:t>归一化的神经表示（</a:t>
            </a:r>
            <a:r>
              <a:rPr lang="en-US" altLang="zh-CN" dirty="0"/>
              <a:t>Neural Representation Normalization</a:t>
            </a:r>
            <a:r>
              <a:rPr lang="zh-CN" altLang="en-US" dirty="0"/>
              <a:t>）是一种在神经网络中对特征表示进行标准化的技术。它的目的是通过对神经表示进行归一化处理，使得不同样本的特征表示在统计上具有相似的分布，从而提高模型的鲁棒性和泛化能力。在神经网络中，每个神经元的输出表示了输入数据的某种特征。这些特征往往具有不同的尺度和范围，可能会对模型的训练和表征能力产生不利影响。神经表示归一化的目的是通过对特征进行调整，使得它们具有相似的均值和方差，从而减少特征之间的差异。本文是利用余弦相似性对输入进行重构，在与</a:t>
            </a:r>
            <a:r>
              <a:rPr lang="en-US" altLang="zh-CN" dirty="0"/>
              <a:t>encoder</a:t>
            </a:r>
            <a:r>
              <a:rPr lang="zh-CN" altLang="en-US" dirty="0"/>
              <a:t>进行编码后的特征</a:t>
            </a:r>
            <a:r>
              <a:rPr lang="en-US" altLang="zh-CN" dirty="0" err="1"/>
              <a:t>concat</a:t>
            </a:r>
            <a:r>
              <a:rPr lang="zh-CN" altLang="en-US" dirty="0"/>
              <a:t>，而后经过多层感知机得到归一化后的图像，如下图：</a:t>
            </a:r>
            <a:endParaRPr lang="en-US" altLang="zh-CN" dirty="0"/>
          </a:p>
        </p:txBody>
      </p:sp>
      <p:pic>
        <p:nvPicPr>
          <p:cNvPr id="15" name="图片 14">
            <a:extLst>
              <a:ext uri="{FF2B5EF4-FFF2-40B4-BE49-F238E27FC236}">
                <a16:creationId xmlns:a16="http://schemas.microsoft.com/office/drawing/2014/main" id="{6A6D9BFA-C89E-FB7C-385C-8FD536A1448E}"/>
              </a:ext>
            </a:extLst>
          </p:cNvPr>
          <p:cNvPicPr>
            <a:picLocks noChangeAspect="1"/>
          </p:cNvPicPr>
          <p:nvPr/>
        </p:nvPicPr>
        <p:blipFill>
          <a:blip r:embed="rId4"/>
          <a:stretch>
            <a:fillRect/>
          </a:stretch>
        </p:blipFill>
        <p:spPr>
          <a:xfrm>
            <a:off x="6583073" y="2342341"/>
            <a:ext cx="5191125" cy="2487353"/>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任意多边形 5"/>
          <p:cNvSpPr/>
          <p:nvPr/>
        </p:nvSpPr>
        <p:spPr>
          <a:xfrm>
            <a:off x="-290195" y="-198120"/>
            <a:ext cx="3093085" cy="1578610"/>
          </a:xfrm>
          <a:custGeom>
            <a:avLst/>
            <a:gdLst>
              <a:gd name="connisteX0" fmla="*/ 223280 w 6572108"/>
              <a:gd name="connsiteY0" fmla="*/ 253163 h 3353830"/>
              <a:gd name="connisteX1" fmla="*/ 331230 w 6572108"/>
              <a:gd name="connsiteY1" fmla="*/ 2511858 h 3353830"/>
              <a:gd name="connisteX2" fmla="*/ 748425 w 6572108"/>
              <a:gd name="connsiteY2" fmla="*/ 3183053 h 3353830"/>
              <a:gd name="connisteX3" fmla="*/ 1528205 w 6572108"/>
              <a:gd name="connsiteY3" fmla="*/ 3327198 h 3353830"/>
              <a:gd name="connisteX4" fmla="*/ 2509915 w 6572108"/>
              <a:gd name="connsiteY4" fmla="*/ 2879523 h 3353830"/>
              <a:gd name="connisteX5" fmla="*/ 3440825 w 6572108"/>
              <a:gd name="connsiteY5" fmla="*/ 2021003 h 3353830"/>
              <a:gd name="connisteX6" fmla="*/ 4567315 w 6572108"/>
              <a:gd name="connsiteY6" fmla="*/ 1436168 h 3353830"/>
              <a:gd name="connisteX7" fmla="*/ 5649990 w 6572108"/>
              <a:gd name="connsiteY7" fmla="*/ 981508 h 3353830"/>
              <a:gd name="connisteX8" fmla="*/ 6177040 w 6572108"/>
              <a:gd name="connsiteY8" fmla="*/ 555423 h 3353830"/>
              <a:gd name="connisteX9" fmla="*/ 6292610 w 6572108"/>
              <a:gd name="connsiteY9" fmla="*/ 209983 h 3353830"/>
              <a:gd name="connisteX10" fmla="*/ 6256415 w 6572108"/>
              <a:gd name="connsiteY10" fmla="*/ 159818 h 3353830"/>
              <a:gd name="connisteX11" fmla="*/ 2892820 w 6572108"/>
              <a:gd name="connsiteY11" fmla="*/ 109018 h 3353830"/>
              <a:gd name="connisteX12" fmla="*/ 223280 w 6572108"/>
              <a:gd name="connsiteY12" fmla="*/ 253163 h 33538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6572108" h="3353831">
                <a:moveTo>
                  <a:pt x="223280" y="253164"/>
                </a:moveTo>
                <a:cubicBezTo>
                  <a:pt x="-289165" y="733859"/>
                  <a:pt x="226455" y="1925754"/>
                  <a:pt x="331230" y="2511859"/>
                </a:cubicBezTo>
                <a:cubicBezTo>
                  <a:pt x="436005" y="3097964"/>
                  <a:pt x="509030" y="3019859"/>
                  <a:pt x="748425" y="3183054"/>
                </a:cubicBezTo>
                <a:cubicBezTo>
                  <a:pt x="987820" y="3346249"/>
                  <a:pt x="1175780" y="3388159"/>
                  <a:pt x="1528205" y="3327199"/>
                </a:cubicBezTo>
                <a:cubicBezTo>
                  <a:pt x="1880630" y="3266239"/>
                  <a:pt x="2127645" y="3140509"/>
                  <a:pt x="2509915" y="2879524"/>
                </a:cubicBezTo>
                <a:cubicBezTo>
                  <a:pt x="2892185" y="2618539"/>
                  <a:pt x="3029345" y="2309929"/>
                  <a:pt x="3440825" y="2021004"/>
                </a:cubicBezTo>
                <a:cubicBezTo>
                  <a:pt x="3852305" y="1732079"/>
                  <a:pt x="4125355" y="1643814"/>
                  <a:pt x="4567315" y="1436169"/>
                </a:cubicBezTo>
                <a:cubicBezTo>
                  <a:pt x="5009275" y="1228524"/>
                  <a:pt x="5328045" y="1157404"/>
                  <a:pt x="5649990" y="981509"/>
                </a:cubicBezTo>
                <a:cubicBezTo>
                  <a:pt x="5971935" y="805614"/>
                  <a:pt x="6048770" y="709729"/>
                  <a:pt x="6177040" y="555424"/>
                </a:cubicBezTo>
                <a:cubicBezTo>
                  <a:pt x="6305310" y="401119"/>
                  <a:pt x="6276735" y="289359"/>
                  <a:pt x="6292610" y="209984"/>
                </a:cubicBezTo>
                <a:cubicBezTo>
                  <a:pt x="6308485" y="130609"/>
                  <a:pt x="6936500" y="180139"/>
                  <a:pt x="6256415" y="159819"/>
                </a:cubicBezTo>
                <a:cubicBezTo>
                  <a:pt x="5576330" y="139499"/>
                  <a:pt x="4099320" y="90604"/>
                  <a:pt x="2892820" y="109019"/>
                </a:cubicBezTo>
                <a:cubicBezTo>
                  <a:pt x="1686320" y="127434"/>
                  <a:pt x="735725" y="-227531"/>
                  <a:pt x="223280" y="253164"/>
                </a:cubicBezTo>
                <a:close/>
              </a:path>
            </a:pathLst>
          </a:custGeom>
          <a:solidFill>
            <a:srgbClr val="BC8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0181590" y="5732145"/>
            <a:ext cx="2710815" cy="1562100"/>
          </a:xfrm>
          <a:custGeom>
            <a:avLst/>
            <a:gdLst>
              <a:gd name="connisteX0" fmla="*/ 7395495 w 8076481"/>
              <a:gd name="connsiteY0" fmla="*/ 340085 h 4653764"/>
              <a:gd name="connisteX1" fmla="*/ 6572535 w 8076481"/>
              <a:gd name="connsiteY1" fmla="*/ 145140 h 4653764"/>
              <a:gd name="connisteX2" fmla="*/ 4696110 w 8076481"/>
              <a:gd name="connsiteY2" fmla="*/ 94975 h 4653764"/>
              <a:gd name="connisteX3" fmla="*/ 3324510 w 8076481"/>
              <a:gd name="connsiteY3" fmla="*/ 484230 h 4653764"/>
              <a:gd name="connisteX4" fmla="*/ 2458370 w 8076481"/>
              <a:gd name="connsiteY4" fmla="*/ 961115 h 4653764"/>
              <a:gd name="connisteX5" fmla="*/ 1657000 w 8076481"/>
              <a:gd name="connsiteY5" fmla="*/ 1754865 h 4653764"/>
              <a:gd name="connisteX6" fmla="*/ 1223930 w 8076481"/>
              <a:gd name="connsiteY6" fmla="*/ 2361290 h 4653764"/>
              <a:gd name="connisteX7" fmla="*/ 978185 w 8076481"/>
              <a:gd name="connsiteY7" fmla="*/ 2895325 h 4653764"/>
              <a:gd name="connisteX8" fmla="*/ 639095 w 8076481"/>
              <a:gd name="connsiteY8" fmla="*/ 3443965 h 4653764"/>
              <a:gd name="connisteX9" fmla="*/ 523525 w 8076481"/>
              <a:gd name="connsiteY9" fmla="*/ 3855445 h 4653764"/>
              <a:gd name="connisteX10" fmla="*/ 538130 w 8076481"/>
              <a:gd name="connsiteY10" fmla="*/ 4331695 h 4653764"/>
              <a:gd name="connisteX11" fmla="*/ 639095 w 8076481"/>
              <a:gd name="connsiteY11" fmla="*/ 4252320 h 4653764"/>
              <a:gd name="connisteX12" fmla="*/ 7481855 w 8076481"/>
              <a:gd name="connsiteY12" fmla="*/ 4324710 h 4653764"/>
              <a:gd name="connisteX13" fmla="*/ 7431690 w 8076481"/>
              <a:gd name="connsiteY13" fmla="*/ 347070 h 4653764"/>
              <a:gd name="connisteX14" fmla="*/ 7395495 w 8076481"/>
              <a:gd name="connsiteY14" fmla="*/ 340085 h 465376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8076482" h="4653764">
                <a:moveTo>
                  <a:pt x="7395495" y="340086"/>
                </a:moveTo>
                <a:cubicBezTo>
                  <a:pt x="7223410" y="299446"/>
                  <a:pt x="7112285" y="194036"/>
                  <a:pt x="6572535" y="145141"/>
                </a:cubicBezTo>
                <a:cubicBezTo>
                  <a:pt x="6032785" y="96246"/>
                  <a:pt x="5345715" y="27031"/>
                  <a:pt x="4696110" y="94976"/>
                </a:cubicBezTo>
                <a:cubicBezTo>
                  <a:pt x="4046505" y="162921"/>
                  <a:pt x="3772185" y="310876"/>
                  <a:pt x="3324510" y="484231"/>
                </a:cubicBezTo>
                <a:cubicBezTo>
                  <a:pt x="2876835" y="657586"/>
                  <a:pt x="2791745" y="707116"/>
                  <a:pt x="2458370" y="961116"/>
                </a:cubicBezTo>
                <a:cubicBezTo>
                  <a:pt x="2124995" y="1215116"/>
                  <a:pt x="1904015" y="1474831"/>
                  <a:pt x="1657000" y="1754866"/>
                </a:cubicBezTo>
                <a:cubicBezTo>
                  <a:pt x="1409985" y="2034901"/>
                  <a:pt x="1359820" y="2133326"/>
                  <a:pt x="1223930" y="2361291"/>
                </a:cubicBezTo>
                <a:cubicBezTo>
                  <a:pt x="1088040" y="2589256"/>
                  <a:pt x="1095025" y="2678791"/>
                  <a:pt x="978185" y="2895326"/>
                </a:cubicBezTo>
                <a:cubicBezTo>
                  <a:pt x="861345" y="3111861"/>
                  <a:pt x="729900" y="3252196"/>
                  <a:pt x="639095" y="3443966"/>
                </a:cubicBezTo>
                <a:cubicBezTo>
                  <a:pt x="548290" y="3635736"/>
                  <a:pt x="543845" y="3677646"/>
                  <a:pt x="523525" y="3855446"/>
                </a:cubicBezTo>
                <a:cubicBezTo>
                  <a:pt x="503205" y="4033246"/>
                  <a:pt x="515270" y="4252321"/>
                  <a:pt x="538130" y="4331696"/>
                </a:cubicBezTo>
                <a:cubicBezTo>
                  <a:pt x="560990" y="4411071"/>
                  <a:pt x="-749650" y="4253591"/>
                  <a:pt x="639095" y="4252321"/>
                </a:cubicBezTo>
                <a:cubicBezTo>
                  <a:pt x="2027840" y="4251051"/>
                  <a:pt x="6123590" y="5105761"/>
                  <a:pt x="7481855" y="4324711"/>
                </a:cubicBezTo>
                <a:cubicBezTo>
                  <a:pt x="8840120" y="3543661"/>
                  <a:pt x="7448835" y="1143996"/>
                  <a:pt x="7431690" y="347071"/>
                </a:cubicBezTo>
                <a:cubicBezTo>
                  <a:pt x="7414545" y="-449854"/>
                  <a:pt x="7567580" y="380726"/>
                  <a:pt x="7395495" y="340086"/>
                </a:cubicBezTo>
                <a:close/>
              </a:path>
            </a:pathLst>
          </a:custGeom>
          <a:solidFill>
            <a:srgbClr val="EFC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280" y="304800"/>
            <a:ext cx="11521440" cy="6249035"/>
          </a:xfrm>
          <a:prstGeom prst="rect">
            <a:avLst/>
          </a:prstGeom>
          <a:noFill/>
          <a:ln>
            <a:solidFill>
              <a:srgbClr val="E8AA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61720" y="664210"/>
            <a:ext cx="1746250" cy="368300"/>
          </a:xfrm>
          <a:prstGeom prst="rect">
            <a:avLst/>
          </a:prstGeom>
          <a:noFill/>
        </p:spPr>
        <p:txBody>
          <a:bodyPr wrap="square" rtlCol="0">
            <a:spAutoFit/>
          </a:bodyPr>
          <a:lstStyle/>
          <a:p>
            <a:pPr algn="dist"/>
            <a:r>
              <a:rPr lang="zh-CN" altLang="en-US" b="1">
                <a:latin typeface="思源黑体 CN Normal" panose="020B0400000000000000" charset="-122"/>
                <a:ea typeface="思源黑体 CN Normal" panose="020B0400000000000000" charset="-122"/>
                <a:sym typeface="+mn-ea"/>
              </a:rPr>
              <a:t>经验总结</a:t>
            </a:r>
            <a:endParaRPr lang="zh-CN" altLang="en-US" b="1">
              <a:latin typeface="思源黑体 CN Normal" panose="020B0400000000000000" charset="-122"/>
              <a:ea typeface="思源黑体 CN Normal" panose="020B0400000000000000" charset="-122"/>
            </a:endParaRPr>
          </a:p>
        </p:txBody>
      </p:sp>
      <p:sp>
        <p:nvSpPr>
          <p:cNvPr id="12" name="文本框 11"/>
          <p:cNvSpPr txBox="1"/>
          <p:nvPr/>
        </p:nvSpPr>
        <p:spPr>
          <a:xfrm>
            <a:off x="551815" y="497205"/>
            <a:ext cx="520700" cy="583565"/>
          </a:xfrm>
          <a:prstGeom prst="rect">
            <a:avLst/>
          </a:prstGeom>
          <a:noFill/>
        </p:spPr>
        <p:txBody>
          <a:bodyPr wrap="none" rtlCol="0">
            <a:spAutoFit/>
          </a:bodyPr>
          <a:lstStyle/>
          <a:p>
            <a:r>
              <a:rPr lang="en-US" altLang="zh-CN" sz="3200">
                <a:solidFill>
                  <a:srgbClr val="E8AA77"/>
                </a:solidFill>
                <a:effectLst>
                  <a:outerShdw blurRad="50800" dist="50800" dir="5400000" algn="ctr" rotWithShape="0">
                    <a:srgbClr val="EFC39E">
                      <a:alpha val="100000"/>
                    </a:srgbClr>
                  </a:outerShdw>
                </a:effectLst>
                <a:latin typeface="站酷小薇LOGO体" panose="02010600010101010101" charset="-122"/>
                <a:ea typeface="站酷小薇LOGO体" panose="02010600010101010101" charset="-122"/>
              </a:rPr>
              <a:t>02</a:t>
            </a:r>
          </a:p>
        </p:txBody>
      </p:sp>
      <p:sp>
        <p:nvSpPr>
          <p:cNvPr id="2" name="文本框 1">
            <a:extLst>
              <a:ext uri="{FF2B5EF4-FFF2-40B4-BE49-F238E27FC236}">
                <a16:creationId xmlns:a16="http://schemas.microsoft.com/office/drawing/2014/main" id="{6F85DEC4-8B4E-3B97-4006-159732B3D814}"/>
              </a:ext>
            </a:extLst>
          </p:cNvPr>
          <p:cNvSpPr txBox="1"/>
          <p:nvPr/>
        </p:nvSpPr>
        <p:spPr>
          <a:xfrm>
            <a:off x="596495" y="1247775"/>
            <a:ext cx="6733309" cy="5355312"/>
          </a:xfrm>
          <a:prstGeom prst="rect">
            <a:avLst/>
          </a:prstGeom>
          <a:noFill/>
        </p:spPr>
        <p:txBody>
          <a:bodyPr wrap="square" rtlCol="0">
            <a:spAutoFit/>
          </a:bodyPr>
          <a:lstStyle/>
          <a:p>
            <a:r>
              <a:rPr lang="zh-CN" altLang="en-US" b="1" dirty="0">
                <a:solidFill>
                  <a:srgbClr val="4D4D4D"/>
                </a:solidFill>
                <a:highlight>
                  <a:srgbClr val="FFFFFF"/>
                </a:highlight>
                <a:latin typeface="-apple-system"/>
              </a:rPr>
              <a:t>为什么归一化的神经表示能够奏效？</a:t>
            </a:r>
            <a:endParaRPr lang="en-US" altLang="zh-CN" b="1" dirty="0">
              <a:solidFill>
                <a:srgbClr val="4D4D4D"/>
              </a:solidFill>
              <a:highlight>
                <a:srgbClr val="FFFFFF"/>
              </a:highlight>
              <a:latin typeface="-apple-system"/>
            </a:endParaRPr>
          </a:p>
          <a:p>
            <a:r>
              <a:rPr lang="zh-CN" altLang="en-US" b="1" dirty="0">
                <a:solidFill>
                  <a:srgbClr val="4D4D4D"/>
                </a:solidFill>
                <a:highlight>
                  <a:srgbClr val="FFFFFF"/>
                </a:highlight>
                <a:latin typeface="-apple-system"/>
              </a:rPr>
              <a:t>学习丰富的特征表示：</a:t>
            </a:r>
            <a:r>
              <a:rPr lang="zh-CN" altLang="en-US" dirty="0"/>
              <a:t>神经网络模型能够通过多层非线性变换和映射来学习丰富的特征表示。在低光照条件下，图像往往存在低对比度、噪点增加和细节丢失等问题。通过神经网络的层次结构，可以逐渐提取出更高级别、更抽象的特征，从而更好地捕捉图像中的语义信息和结构信息。</a:t>
            </a:r>
            <a:endParaRPr lang="en-US" altLang="zh-CN" dirty="0"/>
          </a:p>
          <a:p>
            <a:r>
              <a:rPr lang="zh-CN" altLang="en-US" b="1" dirty="0">
                <a:solidFill>
                  <a:srgbClr val="4D4D4D"/>
                </a:solidFill>
                <a:highlight>
                  <a:srgbClr val="FFFFFF"/>
                </a:highlight>
                <a:latin typeface="-apple-system"/>
              </a:rPr>
              <a:t>鲁棒性和泛化能力：</a:t>
            </a:r>
            <a:r>
              <a:rPr lang="zh-CN" altLang="en-US" dirty="0"/>
              <a:t>神经表示能够从大量的标记数据中学习到数据的潜在表示，具有较强的鲁棒性和泛化能力。在低光照图像增强任务中，由于光照条件的变化和图像退化的多样性，很难通过手工设计的规则和特征提取器来准确地恢复图像质量。神经表示方法可以通过大规模数据的训练来学习到低光照图像的共性特征，从而更好地适应各种退化情况，提高增强效果的鲁棒性和泛化能力。</a:t>
            </a:r>
            <a:endParaRPr lang="en-US" altLang="zh-CN" dirty="0"/>
          </a:p>
          <a:p>
            <a:r>
              <a:rPr lang="zh-CN" altLang="en-US" b="1" dirty="0">
                <a:solidFill>
                  <a:srgbClr val="4D4D4D"/>
                </a:solidFill>
                <a:highlight>
                  <a:srgbClr val="FFFFFF"/>
                </a:highlight>
                <a:latin typeface="-apple-system"/>
              </a:rPr>
              <a:t>感知导向的引导：</a:t>
            </a:r>
            <a:r>
              <a:rPr lang="zh-CN" altLang="en-US" dirty="0"/>
              <a:t>在低光照图像增强任务中，仅仅恢复图像的亮度和对比度等低级特征可能不足以获得视觉上友好的结果。神经表示方法可以结合感知导向的引导，利用预训练的视觉模型的先验知识来指导增强结果的生成，使得增强后的图像更加自然和具有良好的视觉感知效果。</a:t>
            </a:r>
          </a:p>
          <a:p>
            <a:endParaRPr lang="zh-CN" altLang="en-US" dirty="0"/>
          </a:p>
        </p:txBody>
      </p:sp>
      <p:pic>
        <p:nvPicPr>
          <p:cNvPr id="3" name="图片 2">
            <a:extLst>
              <a:ext uri="{FF2B5EF4-FFF2-40B4-BE49-F238E27FC236}">
                <a16:creationId xmlns:a16="http://schemas.microsoft.com/office/drawing/2014/main" id="{B95D4B15-2EEA-5F50-796E-01341F00BEB8}"/>
              </a:ext>
            </a:extLst>
          </p:cNvPr>
          <p:cNvPicPr>
            <a:picLocks noChangeAspect="1"/>
          </p:cNvPicPr>
          <p:nvPr/>
        </p:nvPicPr>
        <p:blipFill>
          <a:blip r:embed="rId3"/>
          <a:stretch>
            <a:fillRect/>
          </a:stretch>
        </p:blipFill>
        <p:spPr>
          <a:xfrm>
            <a:off x="7276581" y="1722121"/>
            <a:ext cx="4452759" cy="3764280"/>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任意多边形 5"/>
          <p:cNvSpPr/>
          <p:nvPr/>
        </p:nvSpPr>
        <p:spPr>
          <a:xfrm>
            <a:off x="-290195" y="-198120"/>
            <a:ext cx="3093085" cy="1578610"/>
          </a:xfrm>
          <a:custGeom>
            <a:avLst/>
            <a:gdLst>
              <a:gd name="connisteX0" fmla="*/ 223280 w 6572108"/>
              <a:gd name="connsiteY0" fmla="*/ 253163 h 3353830"/>
              <a:gd name="connisteX1" fmla="*/ 331230 w 6572108"/>
              <a:gd name="connsiteY1" fmla="*/ 2511858 h 3353830"/>
              <a:gd name="connisteX2" fmla="*/ 748425 w 6572108"/>
              <a:gd name="connsiteY2" fmla="*/ 3183053 h 3353830"/>
              <a:gd name="connisteX3" fmla="*/ 1528205 w 6572108"/>
              <a:gd name="connsiteY3" fmla="*/ 3327198 h 3353830"/>
              <a:gd name="connisteX4" fmla="*/ 2509915 w 6572108"/>
              <a:gd name="connsiteY4" fmla="*/ 2879523 h 3353830"/>
              <a:gd name="connisteX5" fmla="*/ 3440825 w 6572108"/>
              <a:gd name="connsiteY5" fmla="*/ 2021003 h 3353830"/>
              <a:gd name="connisteX6" fmla="*/ 4567315 w 6572108"/>
              <a:gd name="connsiteY6" fmla="*/ 1436168 h 3353830"/>
              <a:gd name="connisteX7" fmla="*/ 5649990 w 6572108"/>
              <a:gd name="connsiteY7" fmla="*/ 981508 h 3353830"/>
              <a:gd name="connisteX8" fmla="*/ 6177040 w 6572108"/>
              <a:gd name="connsiteY8" fmla="*/ 555423 h 3353830"/>
              <a:gd name="connisteX9" fmla="*/ 6292610 w 6572108"/>
              <a:gd name="connsiteY9" fmla="*/ 209983 h 3353830"/>
              <a:gd name="connisteX10" fmla="*/ 6256415 w 6572108"/>
              <a:gd name="connsiteY10" fmla="*/ 159818 h 3353830"/>
              <a:gd name="connisteX11" fmla="*/ 2892820 w 6572108"/>
              <a:gd name="connsiteY11" fmla="*/ 109018 h 3353830"/>
              <a:gd name="connisteX12" fmla="*/ 223280 w 6572108"/>
              <a:gd name="connsiteY12" fmla="*/ 253163 h 33538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6572108" h="3353831">
                <a:moveTo>
                  <a:pt x="223280" y="253164"/>
                </a:moveTo>
                <a:cubicBezTo>
                  <a:pt x="-289165" y="733859"/>
                  <a:pt x="226455" y="1925754"/>
                  <a:pt x="331230" y="2511859"/>
                </a:cubicBezTo>
                <a:cubicBezTo>
                  <a:pt x="436005" y="3097964"/>
                  <a:pt x="509030" y="3019859"/>
                  <a:pt x="748425" y="3183054"/>
                </a:cubicBezTo>
                <a:cubicBezTo>
                  <a:pt x="987820" y="3346249"/>
                  <a:pt x="1175780" y="3388159"/>
                  <a:pt x="1528205" y="3327199"/>
                </a:cubicBezTo>
                <a:cubicBezTo>
                  <a:pt x="1880630" y="3266239"/>
                  <a:pt x="2127645" y="3140509"/>
                  <a:pt x="2509915" y="2879524"/>
                </a:cubicBezTo>
                <a:cubicBezTo>
                  <a:pt x="2892185" y="2618539"/>
                  <a:pt x="3029345" y="2309929"/>
                  <a:pt x="3440825" y="2021004"/>
                </a:cubicBezTo>
                <a:cubicBezTo>
                  <a:pt x="3852305" y="1732079"/>
                  <a:pt x="4125355" y="1643814"/>
                  <a:pt x="4567315" y="1436169"/>
                </a:cubicBezTo>
                <a:cubicBezTo>
                  <a:pt x="5009275" y="1228524"/>
                  <a:pt x="5328045" y="1157404"/>
                  <a:pt x="5649990" y="981509"/>
                </a:cubicBezTo>
                <a:cubicBezTo>
                  <a:pt x="5971935" y="805614"/>
                  <a:pt x="6048770" y="709729"/>
                  <a:pt x="6177040" y="555424"/>
                </a:cubicBezTo>
                <a:cubicBezTo>
                  <a:pt x="6305310" y="401119"/>
                  <a:pt x="6276735" y="289359"/>
                  <a:pt x="6292610" y="209984"/>
                </a:cubicBezTo>
                <a:cubicBezTo>
                  <a:pt x="6308485" y="130609"/>
                  <a:pt x="6936500" y="180139"/>
                  <a:pt x="6256415" y="159819"/>
                </a:cubicBezTo>
                <a:cubicBezTo>
                  <a:pt x="5576330" y="139499"/>
                  <a:pt x="4099320" y="90604"/>
                  <a:pt x="2892820" y="109019"/>
                </a:cubicBezTo>
                <a:cubicBezTo>
                  <a:pt x="1686320" y="127434"/>
                  <a:pt x="735725" y="-227531"/>
                  <a:pt x="223280" y="253164"/>
                </a:cubicBezTo>
                <a:close/>
              </a:path>
            </a:pathLst>
          </a:custGeom>
          <a:solidFill>
            <a:srgbClr val="BC8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0181590" y="5732145"/>
            <a:ext cx="2710815" cy="1562100"/>
          </a:xfrm>
          <a:custGeom>
            <a:avLst/>
            <a:gdLst>
              <a:gd name="connisteX0" fmla="*/ 7395495 w 8076481"/>
              <a:gd name="connsiteY0" fmla="*/ 340085 h 4653764"/>
              <a:gd name="connisteX1" fmla="*/ 6572535 w 8076481"/>
              <a:gd name="connsiteY1" fmla="*/ 145140 h 4653764"/>
              <a:gd name="connisteX2" fmla="*/ 4696110 w 8076481"/>
              <a:gd name="connsiteY2" fmla="*/ 94975 h 4653764"/>
              <a:gd name="connisteX3" fmla="*/ 3324510 w 8076481"/>
              <a:gd name="connsiteY3" fmla="*/ 484230 h 4653764"/>
              <a:gd name="connisteX4" fmla="*/ 2458370 w 8076481"/>
              <a:gd name="connsiteY4" fmla="*/ 961115 h 4653764"/>
              <a:gd name="connisteX5" fmla="*/ 1657000 w 8076481"/>
              <a:gd name="connsiteY5" fmla="*/ 1754865 h 4653764"/>
              <a:gd name="connisteX6" fmla="*/ 1223930 w 8076481"/>
              <a:gd name="connsiteY6" fmla="*/ 2361290 h 4653764"/>
              <a:gd name="connisteX7" fmla="*/ 978185 w 8076481"/>
              <a:gd name="connsiteY7" fmla="*/ 2895325 h 4653764"/>
              <a:gd name="connisteX8" fmla="*/ 639095 w 8076481"/>
              <a:gd name="connsiteY8" fmla="*/ 3443965 h 4653764"/>
              <a:gd name="connisteX9" fmla="*/ 523525 w 8076481"/>
              <a:gd name="connsiteY9" fmla="*/ 3855445 h 4653764"/>
              <a:gd name="connisteX10" fmla="*/ 538130 w 8076481"/>
              <a:gd name="connsiteY10" fmla="*/ 4331695 h 4653764"/>
              <a:gd name="connisteX11" fmla="*/ 639095 w 8076481"/>
              <a:gd name="connsiteY11" fmla="*/ 4252320 h 4653764"/>
              <a:gd name="connisteX12" fmla="*/ 7481855 w 8076481"/>
              <a:gd name="connsiteY12" fmla="*/ 4324710 h 4653764"/>
              <a:gd name="connisteX13" fmla="*/ 7431690 w 8076481"/>
              <a:gd name="connsiteY13" fmla="*/ 347070 h 4653764"/>
              <a:gd name="connisteX14" fmla="*/ 7395495 w 8076481"/>
              <a:gd name="connsiteY14" fmla="*/ 340085 h 465376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8076482" h="4653764">
                <a:moveTo>
                  <a:pt x="7395495" y="340086"/>
                </a:moveTo>
                <a:cubicBezTo>
                  <a:pt x="7223410" y="299446"/>
                  <a:pt x="7112285" y="194036"/>
                  <a:pt x="6572535" y="145141"/>
                </a:cubicBezTo>
                <a:cubicBezTo>
                  <a:pt x="6032785" y="96246"/>
                  <a:pt x="5345715" y="27031"/>
                  <a:pt x="4696110" y="94976"/>
                </a:cubicBezTo>
                <a:cubicBezTo>
                  <a:pt x="4046505" y="162921"/>
                  <a:pt x="3772185" y="310876"/>
                  <a:pt x="3324510" y="484231"/>
                </a:cubicBezTo>
                <a:cubicBezTo>
                  <a:pt x="2876835" y="657586"/>
                  <a:pt x="2791745" y="707116"/>
                  <a:pt x="2458370" y="961116"/>
                </a:cubicBezTo>
                <a:cubicBezTo>
                  <a:pt x="2124995" y="1215116"/>
                  <a:pt x="1904015" y="1474831"/>
                  <a:pt x="1657000" y="1754866"/>
                </a:cubicBezTo>
                <a:cubicBezTo>
                  <a:pt x="1409985" y="2034901"/>
                  <a:pt x="1359820" y="2133326"/>
                  <a:pt x="1223930" y="2361291"/>
                </a:cubicBezTo>
                <a:cubicBezTo>
                  <a:pt x="1088040" y="2589256"/>
                  <a:pt x="1095025" y="2678791"/>
                  <a:pt x="978185" y="2895326"/>
                </a:cubicBezTo>
                <a:cubicBezTo>
                  <a:pt x="861345" y="3111861"/>
                  <a:pt x="729900" y="3252196"/>
                  <a:pt x="639095" y="3443966"/>
                </a:cubicBezTo>
                <a:cubicBezTo>
                  <a:pt x="548290" y="3635736"/>
                  <a:pt x="543845" y="3677646"/>
                  <a:pt x="523525" y="3855446"/>
                </a:cubicBezTo>
                <a:cubicBezTo>
                  <a:pt x="503205" y="4033246"/>
                  <a:pt x="515270" y="4252321"/>
                  <a:pt x="538130" y="4331696"/>
                </a:cubicBezTo>
                <a:cubicBezTo>
                  <a:pt x="560990" y="4411071"/>
                  <a:pt x="-749650" y="4253591"/>
                  <a:pt x="639095" y="4252321"/>
                </a:cubicBezTo>
                <a:cubicBezTo>
                  <a:pt x="2027840" y="4251051"/>
                  <a:pt x="6123590" y="5105761"/>
                  <a:pt x="7481855" y="4324711"/>
                </a:cubicBezTo>
                <a:cubicBezTo>
                  <a:pt x="8840120" y="3543661"/>
                  <a:pt x="7448835" y="1143996"/>
                  <a:pt x="7431690" y="347071"/>
                </a:cubicBezTo>
                <a:cubicBezTo>
                  <a:pt x="7414545" y="-449854"/>
                  <a:pt x="7567580" y="380726"/>
                  <a:pt x="7395495" y="340086"/>
                </a:cubicBezTo>
                <a:close/>
              </a:path>
            </a:pathLst>
          </a:custGeom>
          <a:solidFill>
            <a:srgbClr val="EFC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280" y="304800"/>
            <a:ext cx="11521440" cy="6249035"/>
          </a:xfrm>
          <a:prstGeom prst="rect">
            <a:avLst/>
          </a:prstGeom>
          <a:noFill/>
          <a:ln>
            <a:solidFill>
              <a:srgbClr val="E8AA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51815" y="497205"/>
            <a:ext cx="528320" cy="583565"/>
          </a:xfrm>
          <a:prstGeom prst="rect">
            <a:avLst/>
          </a:prstGeom>
          <a:noFill/>
        </p:spPr>
        <p:txBody>
          <a:bodyPr wrap="none" rtlCol="0">
            <a:spAutoFit/>
          </a:bodyPr>
          <a:lstStyle/>
          <a:p>
            <a:r>
              <a:rPr lang="en-US" altLang="zh-CN" sz="3200">
                <a:solidFill>
                  <a:srgbClr val="E8AA77"/>
                </a:solidFill>
                <a:effectLst>
                  <a:outerShdw blurRad="50800" dist="50800" dir="5400000" algn="ctr" rotWithShape="0">
                    <a:srgbClr val="EFC39E">
                      <a:alpha val="100000"/>
                    </a:srgbClr>
                  </a:outerShdw>
                </a:effectLst>
                <a:latin typeface="站酷小薇LOGO体" panose="02010600010101010101" charset="-122"/>
                <a:ea typeface="站酷小薇LOGO体" panose="02010600010101010101" charset="-122"/>
              </a:rPr>
              <a:t>03</a:t>
            </a:r>
          </a:p>
        </p:txBody>
      </p:sp>
      <p:cxnSp>
        <p:nvCxnSpPr>
          <p:cNvPr id="34" name="直接连接符 33"/>
          <p:cNvCxnSpPr/>
          <p:nvPr/>
        </p:nvCxnSpPr>
        <p:spPr>
          <a:xfrm>
            <a:off x="4069080" y="3719830"/>
            <a:ext cx="7193915" cy="0"/>
          </a:xfrm>
          <a:prstGeom prst="line">
            <a:avLst/>
          </a:prstGeom>
          <a:ln>
            <a:solidFill>
              <a:srgbClr val="EFC39E"/>
            </a:solidFill>
            <a:tailEnd type="ova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FE09400-AE5C-12A4-F29B-A2FA288F7770}"/>
              </a:ext>
            </a:extLst>
          </p:cNvPr>
          <p:cNvSpPr txBox="1"/>
          <p:nvPr/>
        </p:nvSpPr>
        <p:spPr>
          <a:xfrm>
            <a:off x="2434272" y="909319"/>
            <a:ext cx="6650182" cy="1477328"/>
          </a:xfrm>
          <a:prstGeom prst="rect">
            <a:avLst/>
          </a:prstGeom>
          <a:noFill/>
        </p:spPr>
        <p:txBody>
          <a:bodyPr wrap="square" rtlCol="0">
            <a:spAutoFit/>
          </a:bodyPr>
          <a:lstStyle/>
          <a:p>
            <a:pPr algn="l"/>
            <a:r>
              <a:rPr lang="en-US" altLang="zh-CN" b="1" i="0" dirty="0">
                <a:solidFill>
                  <a:srgbClr val="4F4F4F"/>
                </a:solidFill>
                <a:effectLst/>
                <a:highlight>
                  <a:srgbClr val="FFFFFF"/>
                </a:highlight>
                <a:latin typeface="PingFang SC"/>
              </a:rPr>
              <a:t>2.2 </a:t>
            </a:r>
            <a:r>
              <a:rPr lang="zh-CN" altLang="en-US" b="1" i="0" dirty="0">
                <a:solidFill>
                  <a:srgbClr val="4F4F4F"/>
                </a:solidFill>
                <a:effectLst/>
                <a:highlight>
                  <a:srgbClr val="FFFFFF"/>
                </a:highlight>
                <a:latin typeface="PingFang SC"/>
              </a:rPr>
              <a:t>文本驱动的外观识别器</a:t>
            </a:r>
          </a:p>
          <a:p>
            <a:pPr algn="l"/>
            <a:r>
              <a:rPr lang="zh-CN" altLang="en-US" b="0" i="0" dirty="0">
                <a:solidFill>
                  <a:srgbClr val="4D4D4D"/>
                </a:solidFill>
                <a:effectLst/>
                <a:highlight>
                  <a:srgbClr val="FFFFFF"/>
                </a:highlight>
                <a:latin typeface="-apple-system"/>
              </a:rPr>
              <a:t>  本文提出的文本驱动的外观鉴别器</a:t>
            </a:r>
            <a:r>
              <a:rPr lang="en-US" altLang="zh-CN" b="0"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在左侧区域</a:t>
            </a:r>
            <a:r>
              <a:rPr lang="en-US" altLang="zh-CN" b="0"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和我协同关注力模块</a:t>
            </a:r>
            <a:r>
              <a:rPr lang="en-US" altLang="zh-CN" b="0"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在右侧区域</a:t>
            </a:r>
            <a:r>
              <a:rPr lang="en-US" altLang="zh-CN" b="0"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的细节。前者用文本和图像模态监督输入，并关注高频成分。后者将注意力调整到不同的渠道并输出注意图。</a:t>
            </a:r>
          </a:p>
          <a:p>
            <a:endParaRPr lang="zh-CN" altLang="en-US" dirty="0"/>
          </a:p>
        </p:txBody>
      </p:sp>
      <p:pic>
        <p:nvPicPr>
          <p:cNvPr id="3" name="图片 2">
            <a:extLst>
              <a:ext uri="{FF2B5EF4-FFF2-40B4-BE49-F238E27FC236}">
                <a16:creationId xmlns:a16="http://schemas.microsoft.com/office/drawing/2014/main" id="{6C01C40D-5EA5-20C6-620B-E0421A1A2B86}"/>
              </a:ext>
            </a:extLst>
          </p:cNvPr>
          <p:cNvPicPr>
            <a:picLocks noChangeAspect="1"/>
          </p:cNvPicPr>
          <p:nvPr/>
        </p:nvPicPr>
        <p:blipFill>
          <a:blip r:embed="rId3"/>
          <a:stretch>
            <a:fillRect/>
          </a:stretch>
        </p:blipFill>
        <p:spPr>
          <a:xfrm>
            <a:off x="1080135" y="2278278"/>
            <a:ext cx="9358457" cy="4060710"/>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任意多边形 5"/>
          <p:cNvSpPr/>
          <p:nvPr/>
        </p:nvSpPr>
        <p:spPr>
          <a:xfrm>
            <a:off x="-290195" y="-198120"/>
            <a:ext cx="3093085" cy="1578610"/>
          </a:xfrm>
          <a:custGeom>
            <a:avLst/>
            <a:gdLst>
              <a:gd name="connisteX0" fmla="*/ 223280 w 6572108"/>
              <a:gd name="connsiteY0" fmla="*/ 253163 h 3353830"/>
              <a:gd name="connisteX1" fmla="*/ 331230 w 6572108"/>
              <a:gd name="connsiteY1" fmla="*/ 2511858 h 3353830"/>
              <a:gd name="connisteX2" fmla="*/ 748425 w 6572108"/>
              <a:gd name="connsiteY2" fmla="*/ 3183053 h 3353830"/>
              <a:gd name="connisteX3" fmla="*/ 1528205 w 6572108"/>
              <a:gd name="connsiteY3" fmla="*/ 3327198 h 3353830"/>
              <a:gd name="connisteX4" fmla="*/ 2509915 w 6572108"/>
              <a:gd name="connsiteY4" fmla="*/ 2879523 h 3353830"/>
              <a:gd name="connisteX5" fmla="*/ 3440825 w 6572108"/>
              <a:gd name="connsiteY5" fmla="*/ 2021003 h 3353830"/>
              <a:gd name="connisteX6" fmla="*/ 4567315 w 6572108"/>
              <a:gd name="connsiteY6" fmla="*/ 1436168 h 3353830"/>
              <a:gd name="connisteX7" fmla="*/ 5649990 w 6572108"/>
              <a:gd name="connsiteY7" fmla="*/ 981508 h 3353830"/>
              <a:gd name="connisteX8" fmla="*/ 6177040 w 6572108"/>
              <a:gd name="connsiteY8" fmla="*/ 555423 h 3353830"/>
              <a:gd name="connisteX9" fmla="*/ 6292610 w 6572108"/>
              <a:gd name="connsiteY9" fmla="*/ 209983 h 3353830"/>
              <a:gd name="connisteX10" fmla="*/ 6256415 w 6572108"/>
              <a:gd name="connsiteY10" fmla="*/ 159818 h 3353830"/>
              <a:gd name="connisteX11" fmla="*/ 2892820 w 6572108"/>
              <a:gd name="connsiteY11" fmla="*/ 109018 h 3353830"/>
              <a:gd name="connisteX12" fmla="*/ 223280 w 6572108"/>
              <a:gd name="connsiteY12" fmla="*/ 253163 h 33538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6572108" h="3353831">
                <a:moveTo>
                  <a:pt x="223280" y="253164"/>
                </a:moveTo>
                <a:cubicBezTo>
                  <a:pt x="-289165" y="733859"/>
                  <a:pt x="226455" y="1925754"/>
                  <a:pt x="331230" y="2511859"/>
                </a:cubicBezTo>
                <a:cubicBezTo>
                  <a:pt x="436005" y="3097964"/>
                  <a:pt x="509030" y="3019859"/>
                  <a:pt x="748425" y="3183054"/>
                </a:cubicBezTo>
                <a:cubicBezTo>
                  <a:pt x="987820" y="3346249"/>
                  <a:pt x="1175780" y="3388159"/>
                  <a:pt x="1528205" y="3327199"/>
                </a:cubicBezTo>
                <a:cubicBezTo>
                  <a:pt x="1880630" y="3266239"/>
                  <a:pt x="2127645" y="3140509"/>
                  <a:pt x="2509915" y="2879524"/>
                </a:cubicBezTo>
                <a:cubicBezTo>
                  <a:pt x="2892185" y="2618539"/>
                  <a:pt x="3029345" y="2309929"/>
                  <a:pt x="3440825" y="2021004"/>
                </a:cubicBezTo>
                <a:cubicBezTo>
                  <a:pt x="3852305" y="1732079"/>
                  <a:pt x="4125355" y="1643814"/>
                  <a:pt x="4567315" y="1436169"/>
                </a:cubicBezTo>
                <a:cubicBezTo>
                  <a:pt x="5009275" y="1228524"/>
                  <a:pt x="5328045" y="1157404"/>
                  <a:pt x="5649990" y="981509"/>
                </a:cubicBezTo>
                <a:cubicBezTo>
                  <a:pt x="5971935" y="805614"/>
                  <a:pt x="6048770" y="709729"/>
                  <a:pt x="6177040" y="555424"/>
                </a:cubicBezTo>
                <a:cubicBezTo>
                  <a:pt x="6305310" y="401119"/>
                  <a:pt x="6276735" y="289359"/>
                  <a:pt x="6292610" y="209984"/>
                </a:cubicBezTo>
                <a:cubicBezTo>
                  <a:pt x="6308485" y="130609"/>
                  <a:pt x="6936500" y="180139"/>
                  <a:pt x="6256415" y="159819"/>
                </a:cubicBezTo>
                <a:cubicBezTo>
                  <a:pt x="5576330" y="139499"/>
                  <a:pt x="4099320" y="90604"/>
                  <a:pt x="2892820" y="109019"/>
                </a:cubicBezTo>
                <a:cubicBezTo>
                  <a:pt x="1686320" y="127434"/>
                  <a:pt x="735725" y="-227531"/>
                  <a:pt x="223280" y="253164"/>
                </a:cubicBezTo>
                <a:close/>
              </a:path>
            </a:pathLst>
          </a:custGeom>
          <a:solidFill>
            <a:srgbClr val="BC8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0181590" y="5732145"/>
            <a:ext cx="2710815" cy="1562100"/>
          </a:xfrm>
          <a:custGeom>
            <a:avLst/>
            <a:gdLst>
              <a:gd name="connisteX0" fmla="*/ 7395495 w 8076481"/>
              <a:gd name="connsiteY0" fmla="*/ 340085 h 4653764"/>
              <a:gd name="connisteX1" fmla="*/ 6572535 w 8076481"/>
              <a:gd name="connsiteY1" fmla="*/ 145140 h 4653764"/>
              <a:gd name="connisteX2" fmla="*/ 4696110 w 8076481"/>
              <a:gd name="connsiteY2" fmla="*/ 94975 h 4653764"/>
              <a:gd name="connisteX3" fmla="*/ 3324510 w 8076481"/>
              <a:gd name="connsiteY3" fmla="*/ 484230 h 4653764"/>
              <a:gd name="connisteX4" fmla="*/ 2458370 w 8076481"/>
              <a:gd name="connsiteY4" fmla="*/ 961115 h 4653764"/>
              <a:gd name="connisteX5" fmla="*/ 1657000 w 8076481"/>
              <a:gd name="connsiteY5" fmla="*/ 1754865 h 4653764"/>
              <a:gd name="connisteX6" fmla="*/ 1223930 w 8076481"/>
              <a:gd name="connsiteY6" fmla="*/ 2361290 h 4653764"/>
              <a:gd name="connisteX7" fmla="*/ 978185 w 8076481"/>
              <a:gd name="connsiteY7" fmla="*/ 2895325 h 4653764"/>
              <a:gd name="connisteX8" fmla="*/ 639095 w 8076481"/>
              <a:gd name="connsiteY8" fmla="*/ 3443965 h 4653764"/>
              <a:gd name="connisteX9" fmla="*/ 523525 w 8076481"/>
              <a:gd name="connsiteY9" fmla="*/ 3855445 h 4653764"/>
              <a:gd name="connisteX10" fmla="*/ 538130 w 8076481"/>
              <a:gd name="connsiteY10" fmla="*/ 4331695 h 4653764"/>
              <a:gd name="connisteX11" fmla="*/ 639095 w 8076481"/>
              <a:gd name="connsiteY11" fmla="*/ 4252320 h 4653764"/>
              <a:gd name="connisteX12" fmla="*/ 7481855 w 8076481"/>
              <a:gd name="connsiteY12" fmla="*/ 4324710 h 4653764"/>
              <a:gd name="connisteX13" fmla="*/ 7431690 w 8076481"/>
              <a:gd name="connsiteY13" fmla="*/ 347070 h 4653764"/>
              <a:gd name="connisteX14" fmla="*/ 7395495 w 8076481"/>
              <a:gd name="connsiteY14" fmla="*/ 340085 h 465376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8076482" h="4653764">
                <a:moveTo>
                  <a:pt x="7395495" y="340086"/>
                </a:moveTo>
                <a:cubicBezTo>
                  <a:pt x="7223410" y="299446"/>
                  <a:pt x="7112285" y="194036"/>
                  <a:pt x="6572535" y="145141"/>
                </a:cubicBezTo>
                <a:cubicBezTo>
                  <a:pt x="6032785" y="96246"/>
                  <a:pt x="5345715" y="27031"/>
                  <a:pt x="4696110" y="94976"/>
                </a:cubicBezTo>
                <a:cubicBezTo>
                  <a:pt x="4046505" y="162921"/>
                  <a:pt x="3772185" y="310876"/>
                  <a:pt x="3324510" y="484231"/>
                </a:cubicBezTo>
                <a:cubicBezTo>
                  <a:pt x="2876835" y="657586"/>
                  <a:pt x="2791745" y="707116"/>
                  <a:pt x="2458370" y="961116"/>
                </a:cubicBezTo>
                <a:cubicBezTo>
                  <a:pt x="2124995" y="1215116"/>
                  <a:pt x="1904015" y="1474831"/>
                  <a:pt x="1657000" y="1754866"/>
                </a:cubicBezTo>
                <a:cubicBezTo>
                  <a:pt x="1409985" y="2034901"/>
                  <a:pt x="1359820" y="2133326"/>
                  <a:pt x="1223930" y="2361291"/>
                </a:cubicBezTo>
                <a:cubicBezTo>
                  <a:pt x="1088040" y="2589256"/>
                  <a:pt x="1095025" y="2678791"/>
                  <a:pt x="978185" y="2895326"/>
                </a:cubicBezTo>
                <a:cubicBezTo>
                  <a:pt x="861345" y="3111861"/>
                  <a:pt x="729900" y="3252196"/>
                  <a:pt x="639095" y="3443966"/>
                </a:cubicBezTo>
                <a:cubicBezTo>
                  <a:pt x="548290" y="3635736"/>
                  <a:pt x="543845" y="3677646"/>
                  <a:pt x="523525" y="3855446"/>
                </a:cubicBezTo>
                <a:cubicBezTo>
                  <a:pt x="503205" y="4033246"/>
                  <a:pt x="515270" y="4252321"/>
                  <a:pt x="538130" y="4331696"/>
                </a:cubicBezTo>
                <a:cubicBezTo>
                  <a:pt x="560990" y="4411071"/>
                  <a:pt x="-749650" y="4253591"/>
                  <a:pt x="639095" y="4252321"/>
                </a:cubicBezTo>
                <a:cubicBezTo>
                  <a:pt x="2027840" y="4251051"/>
                  <a:pt x="6123590" y="5105761"/>
                  <a:pt x="7481855" y="4324711"/>
                </a:cubicBezTo>
                <a:cubicBezTo>
                  <a:pt x="8840120" y="3543661"/>
                  <a:pt x="7448835" y="1143996"/>
                  <a:pt x="7431690" y="347071"/>
                </a:cubicBezTo>
                <a:cubicBezTo>
                  <a:pt x="7414545" y="-449854"/>
                  <a:pt x="7567580" y="380726"/>
                  <a:pt x="7395495" y="340086"/>
                </a:cubicBezTo>
                <a:close/>
              </a:path>
            </a:pathLst>
          </a:custGeom>
          <a:solidFill>
            <a:srgbClr val="EFC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280" y="304800"/>
            <a:ext cx="11521440" cy="6249035"/>
          </a:xfrm>
          <a:prstGeom prst="rect">
            <a:avLst/>
          </a:prstGeom>
          <a:noFill/>
          <a:ln>
            <a:solidFill>
              <a:srgbClr val="E8AA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51815" y="497205"/>
            <a:ext cx="528320" cy="583565"/>
          </a:xfrm>
          <a:prstGeom prst="rect">
            <a:avLst/>
          </a:prstGeom>
          <a:noFill/>
        </p:spPr>
        <p:txBody>
          <a:bodyPr wrap="none" rtlCol="0">
            <a:spAutoFit/>
          </a:bodyPr>
          <a:lstStyle/>
          <a:p>
            <a:r>
              <a:rPr lang="en-US" altLang="zh-CN" sz="3200">
                <a:solidFill>
                  <a:srgbClr val="E8AA77"/>
                </a:solidFill>
                <a:effectLst>
                  <a:outerShdw blurRad="50800" dist="50800" dir="5400000" algn="ctr" rotWithShape="0">
                    <a:srgbClr val="EFC39E">
                      <a:alpha val="100000"/>
                    </a:srgbClr>
                  </a:outerShdw>
                </a:effectLst>
                <a:latin typeface="站酷小薇LOGO体" panose="02010600010101010101" charset="-122"/>
                <a:ea typeface="站酷小薇LOGO体" panose="02010600010101010101" charset="-122"/>
              </a:rPr>
              <a:t>03</a:t>
            </a:r>
          </a:p>
        </p:txBody>
      </p:sp>
      <p:sp>
        <p:nvSpPr>
          <p:cNvPr id="15" name="文本框 14">
            <a:extLst>
              <a:ext uri="{FF2B5EF4-FFF2-40B4-BE49-F238E27FC236}">
                <a16:creationId xmlns:a16="http://schemas.microsoft.com/office/drawing/2014/main" id="{5620AC39-6937-3A09-B3CE-EC1F1D79296D}"/>
              </a:ext>
            </a:extLst>
          </p:cNvPr>
          <p:cNvSpPr txBox="1"/>
          <p:nvPr/>
        </p:nvSpPr>
        <p:spPr>
          <a:xfrm>
            <a:off x="1287457" y="497207"/>
            <a:ext cx="5154907" cy="1754326"/>
          </a:xfrm>
          <a:prstGeom prst="rect">
            <a:avLst/>
          </a:prstGeom>
          <a:noFill/>
        </p:spPr>
        <p:txBody>
          <a:bodyPr wrap="square" rtlCol="0">
            <a:spAutoFit/>
          </a:bodyPr>
          <a:lstStyle/>
          <a:p>
            <a:pPr algn="l"/>
            <a:r>
              <a:rPr lang="zh-CN" altLang="en-US" b="1" i="0" dirty="0">
                <a:solidFill>
                  <a:srgbClr val="4F4F4F"/>
                </a:solidFill>
                <a:effectLst/>
                <a:highlight>
                  <a:srgbClr val="FFFFFF"/>
                </a:highlight>
                <a:latin typeface="PingFang SC"/>
              </a:rPr>
              <a:t>文本驱动的判别表示</a:t>
            </a:r>
          </a:p>
          <a:p>
            <a:pPr algn="l"/>
            <a:r>
              <a:rPr lang="zh-CN" altLang="en-US" b="0" i="0" dirty="0">
                <a:solidFill>
                  <a:srgbClr val="4D4D4D"/>
                </a:solidFill>
                <a:effectLst/>
                <a:highlight>
                  <a:srgbClr val="FFFFFF"/>
                </a:highlight>
                <a:latin typeface="-apple-system"/>
              </a:rPr>
              <a:t>  本文将弱光域表示为</a:t>
            </a:r>
            <a:r>
              <a:rPr lang="en-US" altLang="zh-CN" b="0" i="0" dirty="0">
                <a:solidFill>
                  <a:srgbClr val="4D4D4D"/>
                </a:solidFill>
                <a:effectLst/>
                <a:highlight>
                  <a:srgbClr val="FFFFFF"/>
                </a:highlight>
                <a:latin typeface="-apple-system"/>
              </a:rPr>
              <a:t>L</a:t>
            </a:r>
            <a:r>
              <a:rPr lang="zh-CN" altLang="en-US" b="0" i="0" dirty="0">
                <a:solidFill>
                  <a:srgbClr val="4D4D4D"/>
                </a:solidFill>
                <a:effectLst/>
                <a:highlight>
                  <a:srgbClr val="FFFFFF"/>
                </a:highlight>
                <a:latin typeface="-apple-system"/>
              </a:rPr>
              <a:t>，高光域表示为</a:t>
            </a:r>
            <a:r>
              <a:rPr lang="en-US" altLang="zh-CN" b="0" i="0" dirty="0">
                <a:solidFill>
                  <a:srgbClr val="4D4D4D"/>
                </a:solidFill>
                <a:effectLst/>
                <a:highlight>
                  <a:srgbClr val="FFFFFF"/>
                </a:highlight>
                <a:latin typeface="-apple-system"/>
              </a:rPr>
              <a:t>h</a:t>
            </a:r>
            <a:r>
              <a:rPr lang="zh-CN" altLang="en-US" b="0" i="0" dirty="0">
                <a:solidFill>
                  <a:srgbClr val="4D4D4D"/>
                </a:solidFill>
                <a:effectLst/>
                <a:highlight>
                  <a:srgbClr val="FFFFFF"/>
                </a:highlight>
                <a:latin typeface="-apple-system"/>
              </a:rPr>
              <a:t>。如图上图所示，本文引入多模态学习来同时监督图像和文本模态的图像。具体而言，采用了最近广为人知的</a:t>
            </a:r>
            <a:r>
              <a:rPr lang="en-US" altLang="zh-CN" b="0" i="0" dirty="0">
                <a:solidFill>
                  <a:srgbClr val="4D4D4D"/>
                </a:solidFill>
                <a:effectLst/>
                <a:highlight>
                  <a:srgbClr val="FFFFFF"/>
                </a:highlight>
                <a:latin typeface="-apple-system"/>
              </a:rPr>
              <a:t>CLIP</a:t>
            </a:r>
            <a:r>
              <a:rPr lang="zh-CN" altLang="en-US" b="0" i="0" dirty="0">
                <a:solidFill>
                  <a:srgbClr val="4D4D4D"/>
                </a:solidFill>
                <a:effectLst/>
                <a:highlight>
                  <a:srgbClr val="FFFFFF"/>
                </a:highlight>
                <a:latin typeface="-apple-system"/>
              </a:rPr>
              <a:t>模型来获得高效先验。它由两个预训练的编码器组成，即文本的</a:t>
            </a:r>
            <a:r>
              <a:rPr lang="en-US" altLang="zh-CN" b="0" i="0" dirty="0" err="1">
                <a:solidFill>
                  <a:srgbClr val="4D4D4D"/>
                </a:solidFill>
                <a:effectLst/>
                <a:highlight>
                  <a:srgbClr val="FFFFFF"/>
                </a:highlight>
                <a:latin typeface="-apple-system"/>
              </a:rPr>
              <a:t>Enct</a:t>
            </a:r>
            <a:r>
              <a:rPr lang="zh-CN" altLang="en-US" b="0" i="0" dirty="0">
                <a:solidFill>
                  <a:srgbClr val="4D4D4D"/>
                </a:solidFill>
                <a:effectLst/>
                <a:highlight>
                  <a:srgbClr val="FFFFFF"/>
                </a:highlight>
                <a:latin typeface="-apple-system"/>
              </a:rPr>
              <a:t>和图像的</a:t>
            </a:r>
            <a:r>
              <a:rPr lang="en-US" altLang="zh-CN" b="0" i="0" dirty="0" err="1">
                <a:solidFill>
                  <a:srgbClr val="4D4D4D"/>
                </a:solidFill>
                <a:effectLst/>
                <a:highlight>
                  <a:srgbClr val="FFFFFF"/>
                </a:highlight>
                <a:latin typeface="-apple-system"/>
              </a:rPr>
              <a:t>Enci</a:t>
            </a:r>
            <a:endParaRPr lang="en-US" altLang="zh-CN" b="0" i="0" dirty="0">
              <a:solidFill>
                <a:srgbClr val="4D4D4D"/>
              </a:solidFill>
              <a:effectLst/>
              <a:highlight>
                <a:srgbClr val="FFFFFF"/>
              </a:highlight>
              <a:latin typeface="-apple-system"/>
            </a:endParaRPr>
          </a:p>
        </p:txBody>
      </p:sp>
      <p:sp>
        <p:nvSpPr>
          <p:cNvPr id="17" name="文本框 16">
            <a:extLst>
              <a:ext uri="{FF2B5EF4-FFF2-40B4-BE49-F238E27FC236}">
                <a16:creationId xmlns:a16="http://schemas.microsoft.com/office/drawing/2014/main" id="{6E3FA508-B30F-0860-84E5-0684F7ADE6F7}"/>
              </a:ext>
            </a:extLst>
          </p:cNvPr>
          <p:cNvSpPr txBox="1"/>
          <p:nvPr/>
        </p:nvSpPr>
        <p:spPr>
          <a:xfrm>
            <a:off x="6951289" y="664210"/>
            <a:ext cx="4786282" cy="3970318"/>
          </a:xfrm>
          <a:prstGeom prst="rect">
            <a:avLst/>
          </a:prstGeom>
          <a:noFill/>
        </p:spPr>
        <p:txBody>
          <a:bodyPr wrap="square" rtlCol="0">
            <a:spAutoFit/>
          </a:bodyPr>
          <a:lstStyle/>
          <a:p>
            <a:r>
              <a:rPr lang="zh-CN" altLang="en-US" b="1" dirty="0">
                <a:solidFill>
                  <a:srgbClr val="4F4F4F"/>
                </a:solidFill>
                <a:highlight>
                  <a:srgbClr val="FFFFFF"/>
                </a:highlight>
                <a:latin typeface="PingFang SC"/>
              </a:rPr>
              <a:t>外观驱动的判别表示 </a:t>
            </a:r>
            <a:endParaRPr lang="en-US" altLang="zh-CN" b="1" dirty="0">
              <a:solidFill>
                <a:srgbClr val="4F4F4F"/>
              </a:solidFill>
              <a:highlight>
                <a:srgbClr val="FFFFFF"/>
              </a:highlight>
              <a:latin typeface="PingFang SC"/>
            </a:endParaRPr>
          </a:p>
          <a:p>
            <a:r>
              <a:rPr lang="zh-CN" altLang="en-US" dirty="0"/>
              <a:t> 为了生成可靠的内容，图像监督是必要的。如中文本驱动器框架图紫色区域</a:t>
            </a:r>
            <a:r>
              <a:rPr lang="en-US" altLang="zh-CN" dirty="0"/>
              <a:t>(</a:t>
            </a:r>
            <a:r>
              <a:rPr lang="zh-CN" altLang="en-US" dirty="0"/>
              <a:t>框架图</a:t>
            </a:r>
            <a:r>
              <a:rPr lang="en-US" altLang="zh-CN" dirty="0"/>
              <a:t>)</a:t>
            </a:r>
            <a:r>
              <a:rPr lang="zh-CN" altLang="en-US" dirty="0"/>
              <a:t>所示，本文叠加了一个判别器来区分预测结果和真实图像，从而提高了图像级的真实性</a:t>
            </a:r>
            <a:r>
              <a:rPr lang="en-US" altLang="zh-CN" dirty="0"/>
              <a:t>(</a:t>
            </a:r>
            <a:r>
              <a:rPr lang="zh-CN" altLang="en-US" dirty="0"/>
              <a:t>例如颜色、纹理和结构</a:t>
            </a:r>
            <a:r>
              <a:rPr lang="en-US" altLang="zh-CN" dirty="0"/>
              <a:t>)</a:t>
            </a:r>
            <a:r>
              <a:rPr lang="zh-CN" altLang="en-US" dirty="0"/>
              <a:t>。考虑到图像处理中的细节失真，本文嵌入了一个由高通滤波器和相同结构的鉴别器组成的高频路径。滤波器提取高频分量，鉴别器在边缘级对高频分量进行监督。基于这种双路色边判别结构，实现了色彩与细节的权衡。</a:t>
            </a:r>
            <a:endParaRPr lang="en-US" altLang="zh-CN" dirty="0"/>
          </a:p>
          <a:p>
            <a:r>
              <a:rPr lang="zh-CN" altLang="en-US" dirty="0"/>
              <a:t>在训练过程中，</a:t>
            </a:r>
            <a:r>
              <a:rPr lang="en-US" altLang="zh-CN" dirty="0"/>
              <a:t>TAD</a:t>
            </a:r>
            <a:r>
              <a:rPr lang="zh-CN" altLang="en-US" dirty="0"/>
              <a:t>在学习</a:t>
            </a:r>
            <a:r>
              <a:rPr lang="en-US" altLang="zh-CN" dirty="0"/>
              <a:t>L</a:t>
            </a:r>
            <a:r>
              <a:rPr lang="zh-CN" altLang="en-US" dirty="0"/>
              <a:t>和</a:t>
            </a:r>
            <a:r>
              <a:rPr lang="en-US" altLang="zh-CN" dirty="0"/>
              <a:t>H</a:t>
            </a:r>
            <a:r>
              <a:rPr lang="zh-CN" altLang="en-US" dirty="0"/>
              <a:t>之间的双向映射关系中起对抗作用</a:t>
            </a:r>
            <a:r>
              <a:rPr lang="en-US" altLang="zh-CN" dirty="0"/>
              <a:t>,</a:t>
            </a:r>
            <a:r>
              <a:rPr lang="zh-CN" altLang="en-US" dirty="0"/>
              <a:t>利用的是</a:t>
            </a:r>
            <a:r>
              <a:rPr lang="en-US" altLang="zh-CN" dirty="0" err="1"/>
              <a:t>sobel</a:t>
            </a:r>
            <a:r>
              <a:rPr lang="zh-CN" altLang="en-US" dirty="0"/>
              <a:t>算子实现图像的高通滤波，</a:t>
            </a:r>
          </a:p>
        </p:txBody>
      </p:sp>
      <p:pic>
        <p:nvPicPr>
          <p:cNvPr id="19" name="图片 18">
            <a:extLst>
              <a:ext uri="{FF2B5EF4-FFF2-40B4-BE49-F238E27FC236}">
                <a16:creationId xmlns:a16="http://schemas.microsoft.com/office/drawing/2014/main" id="{8DB86091-491A-C12E-1D0E-6E805808B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975" y="2372880"/>
            <a:ext cx="5907578" cy="3813123"/>
          </a:xfrm>
          <a:prstGeom prst="rect">
            <a:avLst/>
          </a:prstGeom>
          <a:effectLst>
            <a:softEdge rad="25400"/>
          </a:effectLst>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任意多边形 5"/>
          <p:cNvSpPr/>
          <p:nvPr/>
        </p:nvSpPr>
        <p:spPr>
          <a:xfrm>
            <a:off x="-290195" y="-198120"/>
            <a:ext cx="3093085" cy="1578610"/>
          </a:xfrm>
          <a:custGeom>
            <a:avLst/>
            <a:gdLst>
              <a:gd name="connisteX0" fmla="*/ 223280 w 6572108"/>
              <a:gd name="connsiteY0" fmla="*/ 253163 h 3353830"/>
              <a:gd name="connisteX1" fmla="*/ 331230 w 6572108"/>
              <a:gd name="connsiteY1" fmla="*/ 2511858 h 3353830"/>
              <a:gd name="connisteX2" fmla="*/ 748425 w 6572108"/>
              <a:gd name="connsiteY2" fmla="*/ 3183053 h 3353830"/>
              <a:gd name="connisteX3" fmla="*/ 1528205 w 6572108"/>
              <a:gd name="connsiteY3" fmla="*/ 3327198 h 3353830"/>
              <a:gd name="connisteX4" fmla="*/ 2509915 w 6572108"/>
              <a:gd name="connsiteY4" fmla="*/ 2879523 h 3353830"/>
              <a:gd name="connisteX5" fmla="*/ 3440825 w 6572108"/>
              <a:gd name="connsiteY5" fmla="*/ 2021003 h 3353830"/>
              <a:gd name="connisteX6" fmla="*/ 4567315 w 6572108"/>
              <a:gd name="connsiteY6" fmla="*/ 1436168 h 3353830"/>
              <a:gd name="connisteX7" fmla="*/ 5649990 w 6572108"/>
              <a:gd name="connsiteY7" fmla="*/ 981508 h 3353830"/>
              <a:gd name="connisteX8" fmla="*/ 6177040 w 6572108"/>
              <a:gd name="connsiteY8" fmla="*/ 555423 h 3353830"/>
              <a:gd name="connisteX9" fmla="*/ 6292610 w 6572108"/>
              <a:gd name="connsiteY9" fmla="*/ 209983 h 3353830"/>
              <a:gd name="connisteX10" fmla="*/ 6256415 w 6572108"/>
              <a:gd name="connsiteY10" fmla="*/ 159818 h 3353830"/>
              <a:gd name="connisteX11" fmla="*/ 2892820 w 6572108"/>
              <a:gd name="connsiteY11" fmla="*/ 109018 h 3353830"/>
              <a:gd name="connisteX12" fmla="*/ 223280 w 6572108"/>
              <a:gd name="connsiteY12" fmla="*/ 253163 h 33538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6572108" h="3353831">
                <a:moveTo>
                  <a:pt x="223280" y="253164"/>
                </a:moveTo>
                <a:cubicBezTo>
                  <a:pt x="-289165" y="733859"/>
                  <a:pt x="226455" y="1925754"/>
                  <a:pt x="331230" y="2511859"/>
                </a:cubicBezTo>
                <a:cubicBezTo>
                  <a:pt x="436005" y="3097964"/>
                  <a:pt x="509030" y="3019859"/>
                  <a:pt x="748425" y="3183054"/>
                </a:cubicBezTo>
                <a:cubicBezTo>
                  <a:pt x="987820" y="3346249"/>
                  <a:pt x="1175780" y="3388159"/>
                  <a:pt x="1528205" y="3327199"/>
                </a:cubicBezTo>
                <a:cubicBezTo>
                  <a:pt x="1880630" y="3266239"/>
                  <a:pt x="2127645" y="3140509"/>
                  <a:pt x="2509915" y="2879524"/>
                </a:cubicBezTo>
                <a:cubicBezTo>
                  <a:pt x="2892185" y="2618539"/>
                  <a:pt x="3029345" y="2309929"/>
                  <a:pt x="3440825" y="2021004"/>
                </a:cubicBezTo>
                <a:cubicBezTo>
                  <a:pt x="3852305" y="1732079"/>
                  <a:pt x="4125355" y="1643814"/>
                  <a:pt x="4567315" y="1436169"/>
                </a:cubicBezTo>
                <a:cubicBezTo>
                  <a:pt x="5009275" y="1228524"/>
                  <a:pt x="5328045" y="1157404"/>
                  <a:pt x="5649990" y="981509"/>
                </a:cubicBezTo>
                <a:cubicBezTo>
                  <a:pt x="5971935" y="805614"/>
                  <a:pt x="6048770" y="709729"/>
                  <a:pt x="6177040" y="555424"/>
                </a:cubicBezTo>
                <a:cubicBezTo>
                  <a:pt x="6305310" y="401119"/>
                  <a:pt x="6276735" y="289359"/>
                  <a:pt x="6292610" y="209984"/>
                </a:cubicBezTo>
                <a:cubicBezTo>
                  <a:pt x="6308485" y="130609"/>
                  <a:pt x="6936500" y="180139"/>
                  <a:pt x="6256415" y="159819"/>
                </a:cubicBezTo>
                <a:cubicBezTo>
                  <a:pt x="5576330" y="139499"/>
                  <a:pt x="4099320" y="90604"/>
                  <a:pt x="2892820" y="109019"/>
                </a:cubicBezTo>
                <a:cubicBezTo>
                  <a:pt x="1686320" y="127434"/>
                  <a:pt x="735725" y="-227531"/>
                  <a:pt x="223280" y="253164"/>
                </a:cubicBezTo>
                <a:close/>
              </a:path>
            </a:pathLst>
          </a:custGeom>
          <a:solidFill>
            <a:srgbClr val="BC8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0181590" y="5732145"/>
            <a:ext cx="2710815" cy="1562100"/>
          </a:xfrm>
          <a:custGeom>
            <a:avLst/>
            <a:gdLst>
              <a:gd name="connisteX0" fmla="*/ 7395495 w 8076481"/>
              <a:gd name="connsiteY0" fmla="*/ 340085 h 4653764"/>
              <a:gd name="connisteX1" fmla="*/ 6572535 w 8076481"/>
              <a:gd name="connsiteY1" fmla="*/ 145140 h 4653764"/>
              <a:gd name="connisteX2" fmla="*/ 4696110 w 8076481"/>
              <a:gd name="connsiteY2" fmla="*/ 94975 h 4653764"/>
              <a:gd name="connisteX3" fmla="*/ 3324510 w 8076481"/>
              <a:gd name="connsiteY3" fmla="*/ 484230 h 4653764"/>
              <a:gd name="connisteX4" fmla="*/ 2458370 w 8076481"/>
              <a:gd name="connsiteY4" fmla="*/ 961115 h 4653764"/>
              <a:gd name="connisteX5" fmla="*/ 1657000 w 8076481"/>
              <a:gd name="connsiteY5" fmla="*/ 1754865 h 4653764"/>
              <a:gd name="connisteX6" fmla="*/ 1223930 w 8076481"/>
              <a:gd name="connsiteY6" fmla="*/ 2361290 h 4653764"/>
              <a:gd name="connisteX7" fmla="*/ 978185 w 8076481"/>
              <a:gd name="connsiteY7" fmla="*/ 2895325 h 4653764"/>
              <a:gd name="connisteX8" fmla="*/ 639095 w 8076481"/>
              <a:gd name="connsiteY8" fmla="*/ 3443965 h 4653764"/>
              <a:gd name="connisteX9" fmla="*/ 523525 w 8076481"/>
              <a:gd name="connsiteY9" fmla="*/ 3855445 h 4653764"/>
              <a:gd name="connisteX10" fmla="*/ 538130 w 8076481"/>
              <a:gd name="connsiteY10" fmla="*/ 4331695 h 4653764"/>
              <a:gd name="connisteX11" fmla="*/ 639095 w 8076481"/>
              <a:gd name="connsiteY11" fmla="*/ 4252320 h 4653764"/>
              <a:gd name="connisteX12" fmla="*/ 7481855 w 8076481"/>
              <a:gd name="connsiteY12" fmla="*/ 4324710 h 4653764"/>
              <a:gd name="connisteX13" fmla="*/ 7431690 w 8076481"/>
              <a:gd name="connsiteY13" fmla="*/ 347070 h 4653764"/>
              <a:gd name="connisteX14" fmla="*/ 7395495 w 8076481"/>
              <a:gd name="connsiteY14" fmla="*/ 340085 h 465376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8076482" h="4653764">
                <a:moveTo>
                  <a:pt x="7395495" y="340086"/>
                </a:moveTo>
                <a:cubicBezTo>
                  <a:pt x="7223410" y="299446"/>
                  <a:pt x="7112285" y="194036"/>
                  <a:pt x="6572535" y="145141"/>
                </a:cubicBezTo>
                <a:cubicBezTo>
                  <a:pt x="6032785" y="96246"/>
                  <a:pt x="5345715" y="27031"/>
                  <a:pt x="4696110" y="94976"/>
                </a:cubicBezTo>
                <a:cubicBezTo>
                  <a:pt x="4046505" y="162921"/>
                  <a:pt x="3772185" y="310876"/>
                  <a:pt x="3324510" y="484231"/>
                </a:cubicBezTo>
                <a:cubicBezTo>
                  <a:pt x="2876835" y="657586"/>
                  <a:pt x="2791745" y="707116"/>
                  <a:pt x="2458370" y="961116"/>
                </a:cubicBezTo>
                <a:cubicBezTo>
                  <a:pt x="2124995" y="1215116"/>
                  <a:pt x="1904015" y="1474831"/>
                  <a:pt x="1657000" y="1754866"/>
                </a:cubicBezTo>
                <a:cubicBezTo>
                  <a:pt x="1409985" y="2034901"/>
                  <a:pt x="1359820" y="2133326"/>
                  <a:pt x="1223930" y="2361291"/>
                </a:cubicBezTo>
                <a:cubicBezTo>
                  <a:pt x="1088040" y="2589256"/>
                  <a:pt x="1095025" y="2678791"/>
                  <a:pt x="978185" y="2895326"/>
                </a:cubicBezTo>
                <a:cubicBezTo>
                  <a:pt x="861345" y="3111861"/>
                  <a:pt x="729900" y="3252196"/>
                  <a:pt x="639095" y="3443966"/>
                </a:cubicBezTo>
                <a:cubicBezTo>
                  <a:pt x="548290" y="3635736"/>
                  <a:pt x="543845" y="3677646"/>
                  <a:pt x="523525" y="3855446"/>
                </a:cubicBezTo>
                <a:cubicBezTo>
                  <a:pt x="503205" y="4033246"/>
                  <a:pt x="515270" y="4252321"/>
                  <a:pt x="538130" y="4331696"/>
                </a:cubicBezTo>
                <a:cubicBezTo>
                  <a:pt x="560990" y="4411071"/>
                  <a:pt x="-749650" y="4253591"/>
                  <a:pt x="639095" y="4252321"/>
                </a:cubicBezTo>
                <a:cubicBezTo>
                  <a:pt x="2027840" y="4251051"/>
                  <a:pt x="6123590" y="5105761"/>
                  <a:pt x="7481855" y="4324711"/>
                </a:cubicBezTo>
                <a:cubicBezTo>
                  <a:pt x="8840120" y="3543661"/>
                  <a:pt x="7448835" y="1143996"/>
                  <a:pt x="7431690" y="347071"/>
                </a:cubicBezTo>
                <a:cubicBezTo>
                  <a:pt x="7414545" y="-449854"/>
                  <a:pt x="7567580" y="380726"/>
                  <a:pt x="7395495" y="340086"/>
                </a:cubicBezTo>
                <a:close/>
              </a:path>
            </a:pathLst>
          </a:custGeom>
          <a:solidFill>
            <a:srgbClr val="EFC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280" y="304800"/>
            <a:ext cx="11521440" cy="6249035"/>
          </a:xfrm>
          <a:prstGeom prst="rect">
            <a:avLst/>
          </a:prstGeom>
          <a:noFill/>
          <a:ln>
            <a:solidFill>
              <a:srgbClr val="E8AA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51815" y="497205"/>
            <a:ext cx="530860" cy="583565"/>
          </a:xfrm>
          <a:prstGeom prst="rect">
            <a:avLst/>
          </a:prstGeom>
          <a:noFill/>
        </p:spPr>
        <p:txBody>
          <a:bodyPr wrap="none" rtlCol="0">
            <a:spAutoFit/>
          </a:bodyPr>
          <a:lstStyle/>
          <a:p>
            <a:r>
              <a:rPr lang="en-US" altLang="zh-CN" sz="3200">
                <a:solidFill>
                  <a:srgbClr val="E8AA77"/>
                </a:solidFill>
                <a:effectLst>
                  <a:outerShdw blurRad="50800" dist="50800" dir="5400000" algn="ctr" rotWithShape="0">
                    <a:srgbClr val="EFC39E">
                      <a:alpha val="100000"/>
                    </a:srgbClr>
                  </a:outerShdw>
                </a:effectLst>
                <a:latin typeface="站酷小薇LOGO体" panose="02010600010101010101" charset="-122"/>
                <a:ea typeface="站酷小薇LOGO体" panose="02010600010101010101" charset="-122"/>
              </a:rPr>
              <a:t>04</a:t>
            </a:r>
          </a:p>
        </p:txBody>
      </p:sp>
      <p:cxnSp>
        <p:nvCxnSpPr>
          <p:cNvPr id="29" name="直接连接符 28"/>
          <p:cNvCxnSpPr/>
          <p:nvPr/>
        </p:nvCxnSpPr>
        <p:spPr>
          <a:xfrm flipH="1">
            <a:off x="864870" y="3716655"/>
            <a:ext cx="4562475" cy="0"/>
          </a:xfrm>
          <a:prstGeom prst="line">
            <a:avLst/>
          </a:prstGeom>
          <a:ln>
            <a:solidFill>
              <a:srgbClr val="BC8068"/>
            </a:solidFill>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832600" y="4063365"/>
            <a:ext cx="4562475" cy="0"/>
          </a:xfrm>
          <a:prstGeom prst="line">
            <a:avLst/>
          </a:prstGeom>
          <a:ln>
            <a:solidFill>
              <a:srgbClr val="BC8068"/>
            </a:solidFill>
            <a:tailEnd type="ova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26431FC-B581-D112-DD43-296A11808DE1}"/>
              </a:ext>
            </a:extLst>
          </p:cNvPr>
          <p:cNvSpPr txBox="1"/>
          <p:nvPr/>
        </p:nvSpPr>
        <p:spPr>
          <a:xfrm>
            <a:off x="931025" y="1147156"/>
            <a:ext cx="10523913" cy="646331"/>
          </a:xfrm>
          <a:prstGeom prst="rect">
            <a:avLst/>
          </a:prstGeom>
          <a:noFill/>
        </p:spPr>
        <p:txBody>
          <a:bodyPr wrap="square" rtlCol="0">
            <a:spAutoFit/>
          </a:bodyPr>
          <a:lstStyle/>
          <a:p>
            <a:r>
              <a:rPr lang="en-US" altLang="zh-CN" dirty="0"/>
              <a:t>2.3 </a:t>
            </a:r>
            <a:r>
              <a:rPr lang="zh-CN" altLang="en-US" dirty="0"/>
              <a:t>整体框架如图所示，给定一个弱光图像</a:t>
            </a:r>
            <a:r>
              <a:rPr lang="en-US" altLang="zh-CN" dirty="0"/>
              <a:t>IL</a:t>
            </a:r>
            <a:r>
              <a:rPr lang="zh-CN" altLang="en-US" dirty="0"/>
              <a:t>，我们首先通过神经表示</a:t>
            </a:r>
            <a:r>
              <a:rPr lang="en-US" altLang="zh-CN" dirty="0"/>
              <a:t>(NRN</a:t>
            </a:r>
            <a:r>
              <a:rPr lang="zh-CN" altLang="en-US" dirty="0"/>
              <a:t>，第</a:t>
            </a:r>
            <a:r>
              <a:rPr lang="en-US" altLang="zh-CN" dirty="0"/>
              <a:t>3.2</a:t>
            </a:r>
            <a:r>
              <a:rPr lang="zh-CN" altLang="en-US" dirty="0"/>
              <a:t>节</a:t>
            </a:r>
            <a:r>
              <a:rPr lang="en-US" altLang="zh-CN" dirty="0"/>
              <a:t>)</a:t>
            </a:r>
            <a:r>
              <a:rPr lang="zh-CN" altLang="en-US" dirty="0"/>
              <a:t>对其进行归一化，以提高模型对不同退化条件的鲁棒性。  </a:t>
            </a:r>
          </a:p>
        </p:txBody>
      </p:sp>
      <p:pic>
        <p:nvPicPr>
          <p:cNvPr id="18" name="图片 17">
            <a:extLst>
              <a:ext uri="{FF2B5EF4-FFF2-40B4-BE49-F238E27FC236}">
                <a16:creationId xmlns:a16="http://schemas.microsoft.com/office/drawing/2014/main" id="{CA1B44CE-A5F6-3D89-B816-3A890D146FC0}"/>
              </a:ext>
            </a:extLst>
          </p:cNvPr>
          <p:cNvPicPr>
            <a:picLocks noChangeAspect="1"/>
          </p:cNvPicPr>
          <p:nvPr/>
        </p:nvPicPr>
        <p:blipFill>
          <a:blip r:embed="rId4"/>
          <a:stretch>
            <a:fillRect/>
          </a:stretch>
        </p:blipFill>
        <p:spPr>
          <a:xfrm>
            <a:off x="1817284" y="1972501"/>
            <a:ext cx="8255808" cy="4540694"/>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任意多边形 5"/>
          <p:cNvSpPr/>
          <p:nvPr/>
        </p:nvSpPr>
        <p:spPr>
          <a:xfrm>
            <a:off x="-290195" y="-198120"/>
            <a:ext cx="3093085" cy="1578610"/>
          </a:xfrm>
          <a:custGeom>
            <a:avLst/>
            <a:gdLst>
              <a:gd name="connisteX0" fmla="*/ 223280 w 6572108"/>
              <a:gd name="connsiteY0" fmla="*/ 253163 h 3353830"/>
              <a:gd name="connisteX1" fmla="*/ 331230 w 6572108"/>
              <a:gd name="connsiteY1" fmla="*/ 2511858 h 3353830"/>
              <a:gd name="connisteX2" fmla="*/ 748425 w 6572108"/>
              <a:gd name="connsiteY2" fmla="*/ 3183053 h 3353830"/>
              <a:gd name="connisteX3" fmla="*/ 1528205 w 6572108"/>
              <a:gd name="connsiteY3" fmla="*/ 3327198 h 3353830"/>
              <a:gd name="connisteX4" fmla="*/ 2509915 w 6572108"/>
              <a:gd name="connsiteY4" fmla="*/ 2879523 h 3353830"/>
              <a:gd name="connisteX5" fmla="*/ 3440825 w 6572108"/>
              <a:gd name="connsiteY5" fmla="*/ 2021003 h 3353830"/>
              <a:gd name="connisteX6" fmla="*/ 4567315 w 6572108"/>
              <a:gd name="connsiteY6" fmla="*/ 1436168 h 3353830"/>
              <a:gd name="connisteX7" fmla="*/ 5649990 w 6572108"/>
              <a:gd name="connsiteY7" fmla="*/ 981508 h 3353830"/>
              <a:gd name="connisteX8" fmla="*/ 6177040 w 6572108"/>
              <a:gd name="connsiteY8" fmla="*/ 555423 h 3353830"/>
              <a:gd name="connisteX9" fmla="*/ 6292610 w 6572108"/>
              <a:gd name="connsiteY9" fmla="*/ 209983 h 3353830"/>
              <a:gd name="connisteX10" fmla="*/ 6256415 w 6572108"/>
              <a:gd name="connsiteY10" fmla="*/ 159818 h 3353830"/>
              <a:gd name="connisteX11" fmla="*/ 2892820 w 6572108"/>
              <a:gd name="connsiteY11" fmla="*/ 109018 h 3353830"/>
              <a:gd name="connisteX12" fmla="*/ 223280 w 6572108"/>
              <a:gd name="connsiteY12" fmla="*/ 253163 h 33538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6572108" h="3353831">
                <a:moveTo>
                  <a:pt x="223280" y="253164"/>
                </a:moveTo>
                <a:cubicBezTo>
                  <a:pt x="-289165" y="733859"/>
                  <a:pt x="226455" y="1925754"/>
                  <a:pt x="331230" y="2511859"/>
                </a:cubicBezTo>
                <a:cubicBezTo>
                  <a:pt x="436005" y="3097964"/>
                  <a:pt x="509030" y="3019859"/>
                  <a:pt x="748425" y="3183054"/>
                </a:cubicBezTo>
                <a:cubicBezTo>
                  <a:pt x="987820" y="3346249"/>
                  <a:pt x="1175780" y="3388159"/>
                  <a:pt x="1528205" y="3327199"/>
                </a:cubicBezTo>
                <a:cubicBezTo>
                  <a:pt x="1880630" y="3266239"/>
                  <a:pt x="2127645" y="3140509"/>
                  <a:pt x="2509915" y="2879524"/>
                </a:cubicBezTo>
                <a:cubicBezTo>
                  <a:pt x="2892185" y="2618539"/>
                  <a:pt x="3029345" y="2309929"/>
                  <a:pt x="3440825" y="2021004"/>
                </a:cubicBezTo>
                <a:cubicBezTo>
                  <a:pt x="3852305" y="1732079"/>
                  <a:pt x="4125355" y="1643814"/>
                  <a:pt x="4567315" y="1436169"/>
                </a:cubicBezTo>
                <a:cubicBezTo>
                  <a:pt x="5009275" y="1228524"/>
                  <a:pt x="5328045" y="1157404"/>
                  <a:pt x="5649990" y="981509"/>
                </a:cubicBezTo>
                <a:cubicBezTo>
                  <a:pt x="5971935" y="805614"/>
                  <a:pt x="6048770" y="709729"/>
                  <a:pt x="6177040" y="555424"/>
                </a:cubicBezTo>
                <a:cubicBezTo>
                  <a:pt x="6305310" y="401119"/>
                  <a:pt x="6276735" y="289359"/>
                  <a:pt x="6292610" y="209984"/>
                </a:cubicBezTo>
                <a:cubicBezTo>
                  <a:pt x="6308485" y="130609"/>
                  <a:pt x="6936500" y="180139"/>
                  <a:pt x="6256415" y="159819"/>
                </a:cubicBezTo>
                <a:cubicBezTo>
                  <a:pt x="5576330" y="139499"/>
                  <a:pt x="4099320" y="90604"/>
                  <a:pt x="2892820" y="109019"/>
                </a:cubicBezTo>
                <a:cubicBezTo>
                  <a:pt x="1686320" y="127434"/>
                  <a:pt x="735725" y="-227531"/>
                  <a:pt x="223280" y="253164"/>
                </a:cubicBezTo>
                <a:close/>
              </a:path>
            </a:pathLst>
          </a:custGeom>
          <a:solidFill>
            <a:srgbClr val="BC8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0181590" y="5732145"/>
            <a:ext cx="2710815" cy="1562100"/>
          </a:xfrm>
          <a:custGeom>
            <a:avLst/>
            <a:gdLst>
              <a:gd name="connisteX0" fmla="*/ 7395495 w 8076481"/>
              <a:gd name="connsiteY0" fmla="*/ 340085 h 4653764"/>
              <a:gd name="connisteX1" fmla="*/ 6572535 w 8076481"/>
              <a:gd name="connsiteY1" fmla="*/ 145140 h 4653764"/>
              <a:gd name="connisteX2" fmla="*/ 4696110 w 8076481"/>
              <a:gd name="connsiteY2" fmla="*/ 94975 h 4653764"/>
              <a:gd name="connisteX3" fmla="*/ 3324510 w 8076481"/>
              <a:gd name="connsiteY3" fmla="*/ 484230 h 4653764"/>
              <a:gd name="connisteX4" fmla="*/ 2458370 w 8076481"/>
              <a:gd name="connsiteY4" fmla="*/ 961115 h 4653764"/>
              <a:gd name="connisteX5" fmla="*/ 1657000 w 8076481"/>
              <a:gd name="connsiteY5" fmla="*/ 1754865 h 4653764"/>
              <a:gd name="connisteX6" fmla="*/ 1223930 w 8076481"/>
              <a:gd name="connsiteY6" fmla="*/ 2361290 h 4653764"/>
              <a:gd name="connisteX7" fmla="*/ 978185 w 8076481"/>
              <a:gd name="connsiteY7" fmla="*/ 2895325 h 4653764"/>
              <a:gd name="connisteX8" fmla="*/ 639095 w 8076481"/>
              <a:gd name="connsiteY8" fmla="*/ 3443965 h 4653764"/>
              <a:gd name="connisteX9" fmla="*/ 523525 w 8076481"/>
              <a:gd name="connsiteY9" fmla="*/ 3855445 h 4653764"/>
              <a:gd name="connisteX10" fmla="*/ 538130 w 8076481"/>
              <a:gd name="connsiteY10" fmla="*/ 4331695 h 4653764"/>
              <a:gd name="connisteX11" fmla="*/ 639095 w 8076481"/>
              <a:gd name="connsiteY11" fmla="*/ 4252320 h 4653764"/>
              <a:gd name="connisteX12" fmla="*/ 7481855 w 8076481"/>
              <a:gd name="connsiteY12" fmla="*/ 4324710 h 4653764"/>
              <a:gd name="connisteX13" fmla="*/ 7431690 w 8076481"/>
              <a:gd name="connsiteY13" fmla="*/ 347070 h 4653764"/>
              <a:gd name="connisteX14" fmla="*/ 7395495 w 8076481"/>
              <a:gd name="connsiteY14" fmla="*/ 340085 h 465376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8076482" h="4653764">
                <a:moveTo>
                  <a:pt x="7395495" y="340086"/>
                </a:moveTo>
                <a:cubicBezTo>
                  <a:pt x="7223410" y="299446"/>
                  <a:pt x="7112285" y="194036"/>
                  <a:pt x="6572535" y="145141"/>
                </a:cubicBezTo>
                <a:cubicBezTo>
                  <a:pt x="6032785" y="96246"/>
                  <a:pt x="5345715" y="27031"/>
                  <a:pt x="4696110" y="94976"/>
                </a:cubicBezTo>
                <a:cubicBezTo>
                  <a:pt x="4046505" y="162921"/>
                  <a:pt x="3772185" y="310876"/>
                  <a:pt x="3324510" y="484231"/>
                </a:cubicBezTo>
                <a:cubicBezTo>
                  <a:pt x="2876835" y="657586"/>
                  <a:pt x="2791745" y="707116"/>
                  <a:pt x="2458370" y="961116"/>
                </a:cubicBezTo>
                <a:cubicBezTo>
                  <a:pt x="2124995" y="1215116"/>
                  <a:pt x="1904015" y="1474831"/>
                  <a:pt x="1657000" y="1754866"/>
                </a:cubicBezTo>
                <a:cubicBezTo>
                  <a:pt x="1409985" y="2034901"/>
                  <a:pt x="1359820" y="2133326"/>
                  <a:pt x="1223930" y="2361291"/>
                </a:cubicBezTo>
                <a:cubicBezTo>
                  <a:pt x="1088040" y="2589256"/>
                  <a:pt x="1095025" y="2678791"/>
                  <a:pt x="978185" y="2895326"/>
                </a:cubicBezTo>
                <a:cubicBezTo>
                  <a:pt x="861345" y="3111861"/>
                  <a:pt x="729900" y="3252196"/>
                  <a:pt x="639095" y="3443966"/>
                </a:cubicBezTo>
                <a:cubicBezTo>
                  <a:pt x="548290" y="3635736"/>
                  <a:pt x="543845" y="3677646"/>
                  <a:pt x="523525" y="3855446"/>
                </a:cubicBezTo>
                <a:cubicBezTo>
                  <a:pt x="503205" y="4033246"/>
                  <a:pt x="515270" y="4252321"/>
                  <a:pt x="538130" y="4331696"/>
                </a:cubicBezTo>
                <a:cubicBezTo>
                  <a:pt x="560990" y="4411071"/>
                  <a:pt x="-749650" y="4253591"/>
                  <a:pt x="639095" y="4252321"/>
                </a:cubicBezTo>
                <a:cubicBezTo>
                  <a:pt x="2027840" y="4251051"/>
                  <a:pt x="6123590" y="5105761"/>
                  <a:pt x="7481855" y="4324711"/>
                </a:cubicBezTo>
                <a:cubicBezTo>
                  <a:pt x="8840120" y="3543661"/>
                  <a:pt x="7448835" y="1143996"/>
                  <a:pt x="7431690" y="347071"/>
                </a:cubicBezTo>
                <a:cubicBezTo>
                  <a:pt x="7414545" y="-449854"/>
                  <a:pt x="7567580" y="380726"/>
                  <a:pt x="7395495" y="340086"/>
                </a:cubicBezTo>
                <a:close/>
              </a:path>
            </a:pathLst>
          </a:custGeom>
          <a:solidFill>
            <a:srgbClr val="EFC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280" y="304800"/>
            <a:ext cx="11521440" cy="6249035"/>
          </a:xfrm>
          <a:prstGeom prst="rect">
            <a:avLst/>
          </a:prstGeom>
          <a:noFill/>
          <a:ln>
            <a:solidFill>
              <a:srgbClr val="E8AA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51815" y="497205"/>
            <a:ext cx="530860" cy="583565"/>
          </a:xfrm>
          <a:prstGeom prst="rect">
            <a:avLst/>
          </a:prstGeom>
          <a:noFill/>
        </p:spPr>
        <p:txBody>
          <a:bodyPr wrap="none" rtlCol="0">
            <a:spAutoFit/>
          </a:bodyPr>
          <a:lstStyle/>
          <a:p>
            <a:r>
              <a:rPr lang="en-US" altLang="zh-CN" sz="3200">
                <a:solidFill>
                  <a:srgbClr val="E8AA77"/>
                </a:solidFill>
                <a:effectLst>
                  <a:outerShdw blurRad="50800" dist="50800" dir="5400000" algn="ctr" rotWithShape="0">
                    <a:srgbClr val="EFC39E">
                      <a:alpha val="100000"/>
                    </a:srgbClr>
                  </a:outerShdw>
                </a:effectLst>
                <a:latin typeface="站酷小薇LOGO体" panose="02010600010101010101" charset="-122"/>
                <a:ea typeface="站酷小薇LOGO体" panose="02010600010101010101" charset="-122"/>
              </a:rPr>
              <a:t>04</a:t>
            </a:r>
          </a:p>
        </p:txBody>
      </p:sp>
      <p:sp>
        <p:nvSpPr>
          <p:cNvPr id="36" name="文本框 35"/>
          <p:cNvSpPr txBox="1"/>
          <p:nvPr/>
        </p:nvSpPr>
        <p:spPr>
          <a:xfrm>
            <a:off x="5058987" y="1032510"/>
            <a:ext cx="6581198" cy="3046988"/>
          </a:xfrm>
          <a:prstGeom prst="rect">
            <a:avLst/>
          </a:prstGeom>
          <a:noFill/>
        </p:spPr>
        <p:txBody>
          <a:bodyPr wrap="square" rtlCol="0" anchor="t">
            <a:spAutoFit/>
          </a:bodyPr>
          <a:lstStyle/>
          <a:p>
            <a:r>
              <a:rPr lang="zh-CN" altLang="en-US" sz="1600" dirty="0"/>
              <a:t>然后，</a:t>
            </a:r>
            <a:r>
              <a:rPr lang="en-US" altLang="zh-CN" sz="1600" dirty="0"/>
              <a:t>Mask Extractor </a:t>
            </a:r>
            <a:r>
              <a:rPr lang="zh-CN" altLang="en-US" sz="1600" dirty="0"/>
              <a:t>模块从图像中提取注意掩模，以指导不同区域的增强。之后，增强模块</a:t>
            </a:r>
            <a:r>
              <a:rPr lang="en-US" altLang="zh-CN" sz="1600" dirty="0"/>
              <a:t>GH(</a:t>
            </a:r>
            <a:r>
              <a:rPr lang="zh-CN" altLang="en-US" sz="1600" dirty="0"/>
              <a:t>以</a:t>
            </a:r>
            <a:r>
              <a:rPr lang="en-US" altLang="zh-CN" sz="1600" dirty="0" err="1"/>
              <a:t>ResNet</a:t>
            </a:r>
            <a:r>
              <a:rPr lang="zh-CN" altLang="en-US" sz="1600" dirty="0"/>
              <a:t>为代表</a:t>
            </a:r>
            <a:r>
              <a:rPr lang="en-US" altLang="zh-CN" sz="1600" dirty="0"/>
              <a:t>)</a:t>
            </a:r>
            <a:r>
              <a:rPr lang="zh-CN" altLang="en-US" sz="1600" dirty="0"/>
              <a:t>生成高光图像</a:t>
            </a:r>
            <a:r>
              <a:rPr lang="en-US" altLang="zh-CN" sz="1600" dirty="0" err="1"/>
              <a:t>eIH</a:t>
            </a:r>
            <a:r>
              <a:rPr lang="zh-CN" altLang="en-US" sz="1600" dirty="0"/>
              <a:t>。为了保证图像的质量，设计了一个文本驱动的外观判别器来监督图像的生成，其中文本驱动的监督保证了语义的可靠性，外观监督保证了视觉的可靠性。然后，</a:t>
            </a:r>
            <a:r>
              <a:rPr lang="en-US" altLang="zh-CN" sz="1600" dirty="0" err="1"/>
              <a:t>eIH</a:t>
            </a:r>
            <a:r>
              <a:rPr lang="zh-CN" altLang="en-US" sz="1600" dirty="0"/>
              <a:t>通过退化模块</a:t>
            </a:r>
            <a:r>
              <a:rPr lang="en-US" altLang="zh-CN" sz="1600" dirty="0"/>
              <a:t>GL</a:t>
            </a:r>
            <a:r>
              <a:rPr lang="zh-CN" altLang="en-US" sz="1600" dirty="0"/>
              <a:t>转换回低光域</a:t>
            </a:r>
            <a:r>
              <a:rPr lang="en-US" altLang="zh-CN" sz="1600" dirty="0" err="1"/>
              <a:t>eeIL</a:t>
            </a:r>
            <a:r>
              <a:rPr lang="zh-CN" altLang="en-US" sz="1600" dirty="0"/>
              <a:t>，并计算与原始低光图像</a:t>
            </a:r>
            <a:r>
              <a:rPr lang="en-US" altLang="zh-CN" sz="1600" dirty="0"/>
              <a:t>IL</a:t>
            </a:r>
            <a:r>
              <a:rPr lang="zh-CN" altLang="en-US" sz="1600" dirty="0"/>
              <a:t>的一致性损失。  </a:t>
            </a:r>
            <a:endParaRPr lang="en-US" altLang="zh-CN" sz="1600" dirty="0"/>
          </a:p>
          <a:p>
            <a:r>
              <a:rPr lang="zh-CN" altLang="en-US" sz="1600" dirty="0"/>
              <a:t>在训练过程中，我们运行了整个过程，如图</a:t>
            </a:r>
            <a:r>
              <a:rPr lang="en-US" altLang="zh-CN" sz="1600" dirty="0"/>
              <a:t>1</a:t>
            </a:r>
            <a:r>
              <a:rPr lang="zh-CN" altLang="en-US" sz="1600" dirty="0"/>
              <a:t>所示。我们输入两幅图像</a:t>
            </a:r>
            <a:r>
              <a:rPr lang="en-US" altLang="zh-CN" sz="1600" dirty="0"/>
              <a:t>(</a:t>
            </a:r>
            <a:r>
              <a:rPr lang="zh-CN" altLang="en-US" sz="1600" dirty="0"/>
              <a:t>即弱光</a:t>
            </a:r>
            <a:r>
              <a:rPr lang="en-US" altLang="zh-CN" sz="1600" dirty="0"/>
              <a:t>IL</a:t>
            </a:r>
            <a:r>
              <a:rPr lang="zh-CN" altLang="en-US" sz="1600" dirty="0"/>
              <a:t>和高光</a:t>
            </a:r>
            <a:r>
              <a:rPr lang="en-US" altLang="zh-CN" sz="1600" dirty="0"/>
              <a:t>IH)</a:t>
            </a:r>
            <a:r>
              <a:rPr lang="zh-CN" altLang="en-US" sz="1600" dirty="0"/>
              <a:t>。</a:t>
            </a:r>
            <a:r>
              <a:rPr lang="en-US" altLang="zh-CN" sz="1600" dirty="0"/>
              <a:t>IL</a:t>
            </a:r>
            <a:r>
              <a:rPr lang="zh-CN" altLang="en-US" sz="1600" dirty="0"/>
              <a:t>被增强为</a:t>
            </a:r>
            <a:r>
              <a:rPr lang="en-US" altLang="zh-CN" sz="1600" dirty="0" err="1"/>
              <a:t>eIH</a:t>
            </a:r>
            <a:r>
              <a:rPr lang="zh-CN" altLang="en-US" sz="1600" dirty="0"/>
              <a:t>，然后再转化回弱光</a:t>
            </a:r>
            <a:r>
              <a:rPr lang="en-US" altLang="zh-CN" sz="1600" dirty="0" err="1"/>
              <a:t>eeIL</a:t>
            </a:r>
            <a:r>
              <a:rPr lang="zh-CN" altLang="en-US" sz="1600" dirty="0"/>
              <a:t>。</a:t>
            </a:r>
            <a:r>
              <a:rPr lang="en-US" altLang="zh-CN" sz="1600" dirty="0"/>
              <a:t>IH</a:t>
            </a:r>
            <a:r>
              <a:rPr lang="zh-CN" altLang="en-US" sz="1600" dirty="0"/>
              <a:t>反之亦然。注意到</a:t>
            </a:r>
            <a:r>
              <a:rPr lang="en-US" altLang="zh-CN" sz="1600" dirty="0"/>
              <a:t>IH</a:t>
            </a:r>
            <a:r>
              <a:rPr lang="zh-CN" altLang="en-US" sz="1600" dirty="0"/>
              <a:t>仅用于训练目的，即以无监督的方式训练模型以获得更好的增强而不是退化。因此，我们只使用</a:t>
            </a:r>
            <a:r>
              <a:rPr lang="en-US" altLang="zh-CN" sz="1600" dirty="0"/>
              <a:t>NRN</a:t>
            </a:r>
            <a:r>
              <a:rPr lang="zh-CN" altLang="en-US" sz="1600" dirty="0"/>
              <a:t>来增强</a:t>
            </a:r>
            <a:r>
              <a:rPr lang="en-US" altLang="zh-CN" sz="1600" dirty="0"/>
              <a:t>IL</a:t>
            </a:r>
            <a:r>
              <a:rPr lang="zh-CN" altLang="en-US" sz="1600" dirty="0"/>
              <a:t>而不降低</a:t>
            </a:r>
            <a:r>
              <a:rPr lang="en-US" altLang="zh-CN" sz="1600" dirty="0"/>
              <a:t>IH</a:t>
            </a:r>
            <a:r>
              <a:rPr lang="zh-CN" altLang="en-US" sz="1600" dirty="0"/>
              <a:t>。对于推理，直接将</a:t>
            </a:r>
            <a:r>
              <a:rPr lang="en-US" altLang="zh-CN" sz="1600" dirty="0"/>
              <a:t>IL</a:t>
            </a:r>
            <a:r>
              <a:rPr lang="zh-CN" altLang="en-US" sz="1600" dirty="0"/>
              <a:t>增强为</a:t>
            </a:r>
            <a:r>
              <a:rPr lang="en-US" altLang="zh-CN" sz="1600" dirty="0" err="1"/>
              <a:t>eIH</a:t>
            </a:r>
            <a:r>
              <a:rPr lang="zh-CN" altLang="en-US" sz="1600" dirty="0"/>
              <a:t>，不做任何其他操作，  </a:t>
            </a:r>
            <a:endParaRPr lang="en-US" altLang="zh-CN" sz="1600" dirty="0"/>
          </a:p>
          <a:p>
            <a:r>
              <a:rPr lang="zh-CN" altLang="en-US" sz="1600" dirty="0"/>
              <a:t>。</a:t>
            </a:r>
          </a:p>
        </p:txBody>
      </p:sp>
      <p:pic>
        <p:nvPicPr>
          <p:cNvPr id="3" name="图片 2">
            <a:extLst>
              <a:ext uri="{FF2B5EF4-FFF2-40B4-BE49-F238E27FC236}">
                <a16:creationId xmlns:a16="http://schemas.microsoft.com/office/drawing/2014/main" id="{3F008DF3-9014-4082-D32F-1A853B8C15C2}"/>
              </a:ext>
            </a:extLst>
          </p:cNvPr>
          <p:cNvPicPr>
            <a:picLocks noChangeAspect="1"/>
          </p:cNvPicPr>
          <p:nvPr/>
        </p:nvPicPr>
        <p:blipFill>
          <a:blip r:embed="rId4"/>
          <a:stretch>
            <a:fillRect/>
          </a:stretch>
        </p:blipFill>
        <p:spPr>
          <a:xfrm>
            <a:off x="621146" y="1170766"/>
            <a:ext cx="4432761" cy="2770476"/>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任意多边形 5"/>
          <p:cNvSpPr/>
          <p:nvPr/>
        </p:nvSpPr>
        <p:spPr>
          <a:xfrm>
            <a:off x="-290195" y="-198120"/>
            <a:ext cx="3093085" cy="1578610"/>
          </a:xfrm>
          <a:custGeom>
            <a:avLst/>
            <a:gdLst>
              <a:gd name="connisteX0" fmla="*/ 223280 w 6572108"/>
              <a:gd name="connsiteY0" fmla="*/ 253163 h 3353830"/>
              <a:gd name="connisteX1" fmla="*/ 331230 w 6572108"/>
              <a:gd name="connsiteY1" fmla="*/ 2511858 h 3353830"/>
              <a:gd name="connisteX2" fmla="*/ 748425 w 6572108"/>
              <a:gd name="connsiteY2" fmla="*/ 3183053 h 3353830"/>
              <a:gd name="connisteX3" fmla="*/ 1528205 w 6572108"/>
              <a:gd name="connsiteY3" fmla="*/ 3327198 h 3353830"/>
              <a:gd name="connisteX4" fmla="*/ 2509915 w 6572108"/>
              <a:gd name="connsiteY4" fmla="*/ 2879523 h 3353830"/>
              <a:gd name="connisteX5" fmla="*/ 3440825 w 6572108"/>
              <a:gd name="connsiteY5" fmla="*/ 2021003 h 3353830"/>
              <a:gd name="connisteX6" fmla="*/ 4567315 w 6572108"/>
              <a:gd name="connsiteY6" fmla="*/ 1436168 h 3353830"/>
              <a:gd name="connisteX7" fmla="*/ 5649990 w 6572108"/>
              <a:gd name="connsiteY7" fmla="*/ 981508 h 3353830"/>
              <a:gd name="connisteX8" fmla="*/ 6177040 w 6572108"/>
              <a:gd name="connsiteY8" fmla="*/ 555423 h 3353830"/>
              <a:gd name="connisteX9" fmla="*/ 6292610 w 6572108"/>
              <a:gd name="connsiteY9" fmla="*/ 209983 h 3353830"/>
              <a:gd name="connisteX10" fmla="*/ 6256415 w 6572108"/>
              <a:gd name="connsiteY10" fmla="*/ 159818 h 3353830"/>
              <a:gd name="connisteX11" fmla="*/ 2892820 w 6572108"/>
              <a:gd name="connsiteY11" fmla="*/ 109018 h 3353830"/>
              <a:gd name="connisteX12" fmla="*/ 223280 w 6572108"/>
              <a:gd name="connsiteY12" fmla="*/ 253163 h 33538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6572108" h="3353831">
                <a:moveTo>
                  <a:pt x="223280" y="253164"/>
                </a:moveTo>
                <a:cubicBezTo>
                  <a:pt x="-289165" y="733859"/>
                  <a:pt x="226455" y="1925754"/>
                  <a:pt x="331230" y="2511859"/>
                </a:cubicBezTo>
                <a:cubicBezTo>
                  <a:pt x="436005" y="3097964"/>
                  <a:pt x="509030" y="3019859"/>
                  <a:pt x="748425" y="3183054"/>
                </a:cubicBezTo>
                <a:cubicBezTo>
                  <a:pt x="987820" y="3346249"/>
                  <a:pt x="1175780" y="3388159"/>
                  <a:pt x="1528205" y="3327199"/>
                </a:cubicBezTo>
                <a:cubicBezTo>
                  <a:pt x="1880630" y="3266239"/>
                  <a:pt x="2127645" y="3140509"/>
                  <a:pt x="2509915" y="2879524"/>
                </a:cubicBezTo>
                <a:cubicBezTo>
                  <a:pt x="2892185" y="2618539"/>
                  <a:pt x="3029345" y="2309929"/>
                  <a:pt x="3440825" y="2021004"/>
                </a:cubicBezTo>
                <a:cubicBezTo>
                  <a:pt x="3852305" y="1732079"/>
                  <a:pt x="4125355" y="1643814"/>
                  <a:pt x="4567315" y="1436169"/>
                </a:cubicBezTo>
                <a:cubicBezTo>
                  <a:pt x="5009275" y="1228524"/>
                  <a:pt x="5328045" y="1157404"/>
                  <a:pt x="5649990" y="981509"/>
                </a:cubicBezTo>
                <a:cubicBezTo>
                  <a:pt x="5971935" y="805614"/>
                  <a:pt x="6048770" y="709729"/>
                  <a:pt x="6177040" y="555424"/>
                </a:cubicBezTo>
                <a:cubicBezTo>
                  <a:pt x="6305310" y="401119"/>
                  <a:pt x="6276735" y="289359"/>
                  <a:pt x="6292610" y="209984"/>
                </a:cubicBezTo>
                <a:cubicBezTo>
                  <a:pt x="6308485" y="130609"/>
                  <a:pt x="6936500" y="180139"/>
                  <a:pt x="6256415" y="159819"/>
                </a:cubicBezTo>
                <a:cubicBezTo>
                  <a:pt x="5576330" y="139499"/>
                  <a:pt x="4099320" y="90604"/>
                  <a:pt x="2892820" y="109019"/>
                </a:cubicBezTo>
                <a:cubicBezTo>
                  <a:pt x="1686320" y="127434"/>
                  <a:pt x="735725" y="-227531"/>
                  <a:pt x="223280" y="253164"/>
                </a:cubicBezTo>
                <a:close/>
              </a:path>
            </a:pathLst>
          </a:custGeom>
          <a:solidFill>
            <a:srgbClr val="BC8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0181590" y="5732145"/>
            <a:ext cx="2710815" cy="1562100"/>
          </a:xfrm>
          <a:custGeom>
            <a:avLst/>
            <a:gdLst>
              <a:gd name="connisteX0" fmla="*/ 7395495 w 8076481"/>
              <a:gd name="connsiteY0" fmla="*/ 340085 h 4653764"/>
              <a:gd name="connisteX1" fmla="*/ 6572535 w 8076481"/>
              <a:gd name="connsiteY1" fmla="*/ 145140 h 4653764"/>
              <a:gd name="connisteX2" fmla="*/ 4696110 w 8076481"/>
              <a:gd name="connsiteY2" fmla="*/ 94975 h 4653764"/>
              <a:gd name="connisteX3" fmla="*/ 3324510 w 8076481"/>
              <a:gd name="connsiteY3" fmla="*/ 484230 h 4653764"/>
              <a:gd name="connisteX4" fmla="*/ 2458370 w 8076481"/>
              <a:gd name="connsiteY4" fmla="*/ 961115 h 4653764"/>
              <a:gd name="connisteX5" fmla="*/ 1657000 w 8076481"/>
              <a:gd name="connsiteY5" fmla="*/ 1754865 h 4653764"/>
              <a:gd name="connisteX6" fmla="*/ 1223930 w 8076481"/>
              <a:gd name="connsiteY6" fmla="*/ 2361290 h 4653764"/>
              <a:gd name="connisteX7" fmla="*/ 978185 w 8076481"/>
              <a:gd name="connsiteY7" fmla="*/ 2895325 h 4653764"/>
              <a:gd name="connisteX8" fmla="*/ 639095 w 8076481"/>
              <a:gd name="connsiteY8" fmla="*/ 3443965 h 4653764"/>
              <a:gd name="connisteX9" fmla="*/ 523525 w 8076481"/>
              <a:gd name="connsiteY9" fmla="*/ 3855445 h 4653764"/>
              <a:gd name="connisteX10" fmla="*/ 538130 w 8076481"/>
              <a:gd name="connsiteY10" fmla="*/ 4331695 h 4653764"/>
              <a:gd name="connisteX11" fmla="*/ 639095 w 8076481"/>
              <a:gd name="connsiteY11" fmla="*/ 4252320 h 4653764"/>
              <a:gd name="connisteX12" fmla="*/ 7481855 w 8076481"/>
              <a:gd name="connsiteY12" fmla="*/ 4324710 h 4653764"/>
              <a:gd name="connisteX13" fmla="*/ 7431690 w 8076481"/>
              <a:gd name="connsiteY13" fmla="*/ 347070 h 4653764"/>
              <a:gd name="connisteX14" fmla="*/ 7395495 w 8076481"/>
              <a:gd name="connsiteY14" fmla="*/ 340085 h 465376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8076482" h="4653764">
                <a:moveTo>
                  <a:pt x="7395495" y="340086"/>
                </a:moveTo>
                <a:cubicBezTo>
                  <a:pt x="7223410" y="299446"/>
                  <a:pt x="7112285" y="194036"/>
                  <a:pt x="6572535" y="145141"/>
                </a:cubicBezTo>
                <a:cubicBezTo>
                  <a:pt x="6032785" y="96246"/>
                  <a:pt x="5345715" y="27031"/>
                  <a:pt x="4696110" y="94976"/>
                </a:cubicBezTo>
                <a:cubicBezTo>
                  <a:pt x="4046505" y="162921"/>
                  <a:pt x="3772185" y="310876"/>
                  <a:pt x="3324510" y="484231"/>
                </a:cubicBezTo>
                <a:cubicBezTo>
                  <a:pt x="2876835" y="657586"/>
                  <a:pt x="2791745" y="707116"/>
                  <a:pt x="2458370" y="961116"/>
                </a:cubicBezTo>
                <a:cubicBezTo>
                  <a:pt x="2124995" y="1215116"/>
                  <a:pt x="1904015" y="1474831"/>
                  <a:pt x="1657000" y="1754866"/>
                </a:cubicBezTo>
                <a:cubicBezTo>
                  <a:pt x="1409985" y="2034901"/>
                  <a:pt x="1359820" y="2133326"/>
                  <a:pt x="1223930" y="2361291"/>
                </a:cubicBezTo>
                <a:cubicBezTo>
                  <a:pt x="1088040" y="2589256"/>
                  <a:pt x="1095025" y="2678791"/>
                  <a:pt x="978185" y="2895326"/>
                </a:cubicBezTo>
                <a:cubicBezTo>
                  <a:pt x="861345" y="3111861"/>
                  <a:pt x="729900" y="3252196"/>
                  <a:pt x="639095" y="3443966"/>
                </a:cubicBezTo>
                <a:cubicBezTo>
                  <a:pt x="548290" y="3635736"/>
                  <a:pt x="543845" y="3677646"/>
                  <a:pt x="523525" y="3855446"/>
                </a:cubicBezTo>
                <a:cubicBezTo>
                  <a:pt x="503205" y="4033246"/>
                  <a:pt x="515270" y="4252321"/>
                  <a:pt x="538130" y="4331696"/>
                </a:cubicBezTo>
                <a:cubicBezTo>
                  <a:pt x="560990" y="4411071"/>
                  <a:pt x="-749650" y="4253591"/>
                  <a:pt x="639095" y="4252321"/>
                </a:cubicBezTo>
                <a:cubicBezTo>
                  <a:pt x="2027840" y="4251051"/>
                  <a:pt x="6123590" y="5105761"/>
                  <a:pt x="7481855" y="4324711"/>
                </a:cubicBezTo>
                <a:cubicBezTo>
                  <a:pt x="8840120" y="3543661"/>
                  <a:pt x="7448835" y="1143996"/>
                  <a:pt x="7431690" y="347071"/>
                </a:cubicBezTo>
                <a:cubicBezTo>
                  <a:pt x="7414545" y="-449854"/>
                  <a:pt x="7567580" y="380726"/>
                  <a:pt x="7395495" y="340086"/>
                </a:cubicBezTo>
                <a:close/>
              </a:path>
            </a:pathLst>
          </a:custGeom>
          <a:solidFill>
            <a:srgbClr val="EFC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280" y="304800"/>
            <a:ext cx="11521440" cy="6249035"/>
          </a:xfrm>
          <a:prstGeom prst="rect">
            <a:avLst/>
          </a:prstGeom>
          <a:noFill/>
          <a:ln>
            <a:solidFill>
              <a:srgbClr val="E8AA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51815" y="497205"/>
            <a:ext cx="530860" cy="583565"/>
          </a:xfrm>
          <a:prstGeom prst="rect">
            <a:avLst/>
          </a:prstGeom>
          <a:noFill/>
        </p:spPr>
        <p:txBody>
          <a:bodyPr wrap="none" rtlCol="0">
            <a:spAutoFit/>
          </a:bodyPr>
          <a:lstStyle/>
          <a:p>
            <a:r>
              <a:rPr lang="en-US" altLang="zh-CN" sz="3200">
                <a:solidFill>
                  <a:srgbClr val="E8AA77"/>
                </a:solidFill>
                <a:effectLst>
                  <a:outerShdw blurRad="50800" dist="50800" dir="5400000" algn="ctr" rotWithShape="0">
                    <a:srgbClr val="EFC39E">
                      <a:alpha val="100000"/>
                    </a:srgbClr>
                  </a:outerShdw>
                </a:effectLst>
                <a:latin typeface="站酷小薇LOGO体" panose="02010600010101010101" charset="-122"/>
                <a:ea typeface="站酷小薇LOGO体" panose="02010600010101010101" charset="-122"/>
              </a:rPr>
              <a:t>04</a:t>
            </a:r>
          </a:p>
        </p:txBody>
      </p:sp>
      <p:pic>
        <p:nvPicPr>
          <p:cNvPr id="2" name="图片 1">
            <a:extLst>
              <a:ext uri="{FF2B5EF4-FFF2-40B4-BE49-F238E27FC236}">
                <a16:creationId xmlns:a16="http://schemas.microsoft.com/office/drawing/2014/main" id="{95D6ED55-FFE0-51C3-9FFA-6042C926B6D8}"/>
              </a:ext>
            </a:extLst>
          </p:cNvPr>
          <p:cNvPicPr>
            <a:picLocks noChangeAspect="1"/>
          </p:cNvPicPr>
          <p:nvPr/>
        </p:nvPicPr>
        <p:blipFill>
          <a:blip r:embed="rId4"/>
          <a:stretch>
            <a:fillRect/>
          </a:stretch>
        </p:blipFill>
        <p:spPr>
          <a:xfrm>
            <a:off x="1181100" y="2052204"/>
            <a:ext cx="9829800" cy="4200525"/>
          </a:xfrm>
          <a:prstGeom prst="rect">
            <a:avLst/>
          </a:prstGeom>
        </p:spPr>
      </p:pic>
      <p:sp>
        <p:nvSpPr>
          <p:cNvPr id="3" name="文本框 2">
            <a:extLst>
              <a:ext uri="{FF2B5EF4-FFF2-40B4-BE49-F238E27FC236}">
                <a16:creationId xmlns:a16="http://schemas.microsoft.com/office/drawing/2014/main" id="{85AA1745-6C2C-DE57-5796-9177848AAB89}"/>
              </a:ext>
            </a:extLst>
          </p:cNvPr>
          <p:cNvSpPr txBox="1"/>
          <p:nvPr/>
        </p:nvSpPr>
        <p:spPr>
          <a:xfrm>
            <a:off x="1082674" y="1199516"/>
            <a:ext cx="10484427" cy="1200329"/>
          </a:xfrm>
          <a:prstGeom prst="rect">
            <a:avLst/>
          </a:prstGeom>
          <a:noFill/>
        </p:spPr>
        <p:txBody>
          <a:bodyPr wrap="square" rtlCol="0">
            <a:spAutoFit/>
          </a:bodyPr>
          <a:lstStyle/>
          <a:p>
            <a:r>
              <a:rPr lang="en-US" altLang="zh-CN" sz="1800" dirty="0" err="1"/>
              <a:t>NeRco</a:t>
            </a:r>
            <a:r>
              <a:rPr lang="zh-CN" altLang="en-US" sz="1800" dirty="0"/>
              <a:t>整体架构如下所示：</a:t>
            </a:r>
            <a:r>
              <a:rPr lang="en-US" altLang="zh-CN" sz="1800" dirty="0" err="1"/>
              <a:t>NeRCo</a:t>
            </a:r>
            <a:r>
              <a:rPr lang="zh-CN" altLang="en-US" sz="1800" dirty="0"/>
              <a:t>的工作流程。提出了一种包含双闭环分支的合作对抗增强过程，每个分支包含一个增强操作和一个退化操作。我们嵌入了一个掩模提取器</a:t>
            </a:r>
            <a:r>
              <a:rPr lang="en-US" altLang="zh-CN" sz="1800" dirty="0"/>
              <a:t>(ME)</a:t>
            </a:r>
            <a:r>
              <a:rPr lang="zh-CN" altLang="en-US" sz="1800" dirty="0"/>
              <a:t>来描绘退化分布，并嵌入了一个神经表示归一化</a:t>
            </a:r>
            <a:r>
              <a:rPr lang="en-US" altLang="zh-CN" sz="1800" dirty="0"/>
              <a:t>(NRN)</a:t>
            </a:r>
            <a:r>
              <a:rPr lang="zh-CN" altLang="en-US" sz="1800" dirty="0"/>
              <a:t>模块来归一化输入弱光图像的退化情况。所有这些都被一起训练以相互约束，锁定到一个更精确的目标域。红色表示注意力图的转移</a:t>
            </a:r>
            <a:endParaRPr lang="zh-CN" altLang="en-US" dirty="0"/>
          </a:p>
        </p:txBody>
      </p:sp>
    </p:spTree>
    <p:custDataLst>
      <p:tags r:id="rId1"/>
    </p:custDataLst>
    <p:extLst>
      <p:ext uri="{BB962C8B-B14F-4D97-AF65-F5344CB8AC3E}">
        <p14:creationId xmlns:p14="http://schemas.microsoft.com/office/powerpoint/2010/main" val="1016326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任意多边形 5"/>
          <p:cNvSpPr/>
          <p:nvPr/>
        </p:nvSpPr>
        <p:spPr>
          <a:xfrm>
            <a:off x="-290195" y="-198120"/>
            <a:ext cx="3093085" cy="1578610"/>
          </a:xfrm>
          <a:custGeom>
            <a:avLst/>
            <a:gdLst>
              <a:gd name="connisteX0" fmla="*/ 223280 w 6572108"/>
              <a:gd name="connsiteY0" fmla="*/ 253163 h 3353830"/>
              <a:gd name="connisteX1" fmla="*/ 331230 w 6572108"/>
              <a:gd name="connsiteY1" fmla="*/ 2511858 h 3353830"/>
              <a:gd name="connisteX2" fmla="*/ 748425 w 6572108"/>
              <a:gd name="connsiteY2" fmla="*/ 3183053 h 3353830"/>
              <a:gd name="connisteX3" fmla="*/ 1528205 w 6572108"/>
              <a:gd name="connsiteY3" fmla="*/ 3327198 h 3353830"/>
              <a:gd name="connisteX4" fmla="*/ 2509915 w 6572108"/>
              <a:gd name="connsiteY4" fmla="*/ 2879523 h 3353830"/>
              <a:gd name="connisteX5" fmla="*/ 3440825 w 6572108"/>
              <a:gd name="connsiteY5" fmla="*/ 2021003 h 3353830"/>
              <a:gd name="connisteX6" fmla="*/ 4567315 w 6572108"/>
              <a:gd name="connsiteY6" fmla="*/ 1436168 h 3353830"/>
              <a:gd name="connisteX7" fmla="*/ 5649990 w 6572108"/>
              <a:gd name="connsiteY7" fmla="*/ 981508 h 3353830"/>
              <a:gd name="connisteX8" fmla="*/ 6177040 w 6572108"/>
              <a:gd name="connsiteY8" fmla="*/ 555423 h 3353830"/>
              <a:gd name="connisteX9" fmla="*/ 6292610 w 6572108"/>
              <a:gd name="connsiteY9" fmla="*/ 209983 h 3353830"/>
              <a:gd name="connisteX10" fmla="*/ 6256415 w 6572108"/>
              <a:gd name="connsiteY10" fmla="*/ 159818 h 3353830"/>
              <a:gd name="connisteX11" fmla="*/ 2892820 w 6572108"/>
              <a:gd name="connsiteY11" fmla="*/ 109018 h 3353830"/>
              <a:gd name="connisteX12" fmla="*/ 223280 w 6572108"/>
              <a:gd name="connsiteY12" fmla="*/ 253163 h 33538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6572108" h="3353831">
                <a:moveTo>
                  <a:pt x="223280" y="253164"/>
                </a:moveTo>
                <a:cubicBezTo>
                  <a:pt x="-289165" y="733859"/>
                  <a:pt x="226455" y="1925754"/>
                  <a:pt x="331230" y="2511859"/>
                </a:cubicBezTo>
                <a:cubicBezTo>
                  <a:pt x="436005" y="3097964"/>
                  <a:pt x="509030" y="3019859"/>
                  <a:pt x="748425" y="3183054"/>
                </a:cubicBezTo>
                <a:cubicBezTo>
                  <a:pt x="987820" y="3346249"/>
                  <a:pt x="1175780" y="3388159"/>
                  <a:pt x="1528205" y="3327199"/>
                </a:cubicBezTo>
                <a:cubicBezTo>
                  <a:pt x="1880630" y="3266239"/>
                  <a:pt x="2127645" y="3140509"/>
                  <a:pt x="2509915" y="2879524"/>
                </a:cubicBezTo>
                <a:cubicBezTo>
                  <a:pt x="2892185" y="2618539"/>
                  <a:pt x="3029345" y="2309929"/>
                  <a:pt x="3440825" y="2021004"/>
                </a:cubicBezTo>
                <a:cubicBezTo>
                  <a:pt x="3852305" y="1732079"/>
                  <a:pt x="4125355" y="1643814"/>
                  <a:pt x="4567315" y="1436169"/>
                </a:cubicBezTo>
                <a:cubicBezTo>
                  <a:pt x="5009275" y="1228524"/>
                  <a:pt x="5328045" y="1157404"/>
                  <a:pt x="5649990" y="981509"/>
                </a:cubicBezTo>
                <a:cubicBezTo>
                  <a:pt x="5971935" y="805614"/>
                  <a:pt x="6048770" y="709729"/>
                  <a:pt x="6177040" y="555424"/>
                </a:cubicBezTo>
                <a:cubicBezTo>
                  <a:pt x="6305310" y="401119"/>
                  <a:pt x="6276735" y="289359"/>
                  <a:pt x="6292610" y="209984"/>
                </a:cubicBezTo>
                <a:cubicBezTo>
                  <a:pt x="6308485" y="130609"/>
                  <a:pt x="6936500" y="180139"/>
                  <a:pt x="6256415" y="159819"/>
                </a:cubicBezTo>
                <a:cubicBezTo>
                  <a:pt x="5576330" y="139499"/>
                  <a:pt x="4099320" y="90604"/>
                  <a:pt x="2892820" y="109019"/>
                </a:cubicBezTo>
                <a:cubicBezTo>
                  <a:pt x="1686320" y="127434"/>
                  <a:pt x="735725" y="-227531"/>
                  <a:pt x="223280" y="253164"/>
                </a:cubicBezTo>
                <a:close/>
              </a:path>
            </a:pathLst>
          </a:custGeom>
          <a:solidFill>
            <a:srgbClr val="BC8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0181590" y="5732145"/>
            <a:ext cx="2710815" cy="1562100"/>
          </a:xfrm>
          <a:custGeom>
            <a:avLst/>
            <a:gdLst>
              <a:gd name="connisteX0" fmla="*/ 7395495 w 8076481"/>
              <a:gd name="connsiteY0" fmla="*/ 340085 h 4653764"/>
              <a:gd name="connisteX1" fmla="*/ 6572535 w 8076481"/>
              <a:gd name="connsiteY1" fmla="*/ 145140 h 4653764"/>
              <a:gd name="connisteX2" fmla="*/ 4696110 w 8076481"/>
              <a:gd name="connsiteY2" fmla="*/ 94975 h 4653764"/>
              <a:gd name="connisteX3" fmla="*/ 3324510 w 8076481"/>
              <a:gd name="connsiteY3" fmla="*/ 484230 h 4653764"/>
              <a:gd name="connisteX4" fmla="*/ 2458370 w 8076481"/>
              <a:gd name="connsiteY4" fmla="*/ 961115 h 4653764"/>
              <a:gd name="connisteX5" fmla="*/ 1657000 w 8076481"/>
              <a:gd name="connsiteY5" fmla="*/ 1754865 h 4653764"/>
              <a:gd name="connisteX6" fmla="*/ 1223930 w 8076481"/>
              <a:gd name="connsiteY6" fmla="*/ 2361290 h 4653764"/>
              <a:gd name="connisteX7" fmla="*/ 978185 w 8076481"/>
              <a:gd name="connsiteY7" fmla="*/ 2895325 h 4653764"/>
              <a:gd name="connisteX8" fmla="*/ 639095 w 8076481"/>
              <a:gd name="connsiteY8" fmla="*/ 3443965 h 4653764"/>
              <a:gd name="connisteX9" fmla="*/ 523525 w 8076481"/>
              <a:gd name="connsiteY9" fmla="*/ 3855445 h 4653764"/>
              <a:gd name="connisteX10" fmla="*/ 538130 w 8076481"/>
              <a:gd name="connsiteY10" fmla="*/ 4331695 h 4653764"/>
              <a:gd name="connisteX11" fmla="*/ 639095 w 8076481"/>
              <a:gd name="connsiteY11" fmla="*/ 4252320 h 4653764"/>
              <a:gd name="connisteX12" fmla="*/ 7481855 w 8076481"/>
              <a:gd name="connsiteY12" fmla="*/ 4324710 h 4653764"/>
              <a:gd name="connisteX13" fmla="*/ 7431690 w 8076481"/>
              <a:gd name="connsiteY13" fmla="*/ 347070 h 4653764"/>
              <a:gd name="connisteX14" fmla="*/ 7395495 w 8076481"/>
              <a:gd name="connsiteY14" fmla="*/ 340085 h 465376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8076482" h="4653764">
                <a:moveTo>
                  <a:pt x="7395495" y="340086"/>
                </a:moveTo>
                <a:cubicBezTo>
                  <a:pt x="7223410" y="299446"/>
                  <a:pt x="7112285" y="194036"/>
                  <a:pt x="6572535" y="145141"/>
                </a:cubicBezTo>
                <a:cubicBezTo>
                  <a:pt x="6032785" y="96246"/>
                  <a:pt x="5345715" y="27031"/>
                  <a:pt x="4696110" y="94976"/>
                </a:cubicBezTo>
                <a:cubicBezTo>
                  <a:pt x="4046505" y="162921"/>
                  <a:pt x="3772185" y="310876"/>
                  <a:pt x="3324510" y="484231"/>
                </a:cubicBezTo>
                <a:cubicBezTo>
                  <a:pt x="2876835" y="657586"/>
                  <a:pt x="2791745" y="707116"/>
                  <a:pt x="2458370" y="961116"/>
                </a:cubicBezTo>
                <a:cubicBezTo>
                  <a:pt x="2124995" y="1215116"/>
                  <a:pt x="1904015" y="1474831"/>
                  <a:pt x="1657000" y="1754866"/>
                </a:cubicBezTo>
                <a:cubicBezTo>
                  <a:pt x="1409985" y="2034901"/>
                  <a:pt x="1359820" y="2133326"/>
                  <a:pt x="1223930" y="2361291"/>
                </a:cubicBezTo>
                <a:cubicBezTo>
                  <a:pt x="1088040" y="2589256"/>
                  <a:pt x="1095025" y="2678791"/>
                  <a:pt x="978185" y="2895326"/>
                </a:cubicBezTo>
                <a:cubicBezTo>
                  <a:pt x="861345" y="3111861"/>
                  <a:pt x="729900" y="3252196"/>
                  <a:pt x="639095" y="3443966"/>
                </a:cubicBezTo>
                <a:cubicBezTo>
                  <a:pt x="548290" y="3635736"/>
                  <a:pt x="543845" y="3677646"/>
                  <a:pt x="523525" y="3855446"/>
                </a:cubicBezTo>
                <a:cubicBezTo>
                  <a:pt x="503205" y="4033246"/>
                  <a:pt x="515270" y="4252321"/>
                  <a:pt x="538130" y="4331696"/>
                </a:cubicBezTo>
                <a:cubicBezTo>
                  <a:pt x="560990" y="4411071"/>
                  <a:pt x="-749650" y="4253591"/>
                  <a:pt x="639095" y="4252321"/>
                </a:cubicBezTo>
                <a:cubicBezTo>
                  <a:pt x="2027840" y="4251051"/>
                  <a:pt x="6123590" y="5105761"/>
                  <a:pt x="7481855" y="4324711"/>
                </a:cubicBezTo>
                <a:cubicBezTo>
                  <a:pt x="8840120" y="3543661"/>
                  <a:pt x="7448835" y="1143996"/>
                  <a:pt x="7431690" y="347071"/>
                </a:cubicBezTo>
                <a:cubicBezTo>
                  <a:pt x="7414545" y="-449854"/>
                  <a:pt x="7567580" y="380726"/>
                  <a:pt x="7395495" y="340086"/>
                </a:cubicBezTo>
                <a:close/>
              </a:path>
            </a:pathLst>
          </a:custGeom>
          <a:solidFill>
            <a:srgbClr val="EFC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280" y="304800"/>
            <a:ext cx="11521440" cy="6249035"/>
          </a:xfrm>
          <a:prstGeom prst="rect">
            <a:avLst/>
          </a:prstGeom>
          <a:noFill/>
          <a:ln>
            <a:solidFill>
              <a:srgbClr val="E8AA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51815" y="497205"/>
            <a:ext cx="530860" cy="583565"/>
          </a:xfrm>
          <a:prstGeom prst="rect">
            <a:avLst/>
          </a:prstGeom>
          <a:noFill/>
        </p:spPr>
        <p:txBody>
          <a:bodyPr wrap="none" rtlCol="0">
            <a:spAutoFit/>
          </a:bodyPr>
          <a:lstStyle/>
          <a:p>
            <a:r>
              <a:rPr lang="en-US" altLang="zh-CN" sz="3200">
                <a:solidFill>
                  <a:srgbClr val="E8AA77"/>
                </a:solidFill>
                <a:effectLst>
                  <a:outerShdw blurRad="50800" dist="50800" dir="5400000" algn="ctr" rotWithShape="0">
                    <a:srgbClr val="EFC39E">
                      <a:alpha val="100000"/>
                    </a:srgbClr>
                  </a:outerShdw>
                </a:effectLst>
                <a:latin typeface="站酷小薇LOGO体" panose="02010600010101010101" charset="-122"/>
                <a:ea typeface="站酷小薇LOGO体" panose="02010600010101010101" charset="-122"/>
              </a:rPr>
              <a:t>04</a:t>
            </a:r>
          </a:p>
        </p:txBody>
      </p:sp>
      <p:sp>
        <p:nvSpPr>
          <p:cNvPr id="5" name="文本框 4">
            <a:extLst>
              <a:ext uri="{FF2B5EF4-FFF2-40B4-BE49-F238E27FC236}">
                <a16:creationId xmlns:a16="http://schemas.microsoft.com/office/drawing/2014/main" id="{43060236-DF65-8C1D-D39D-EA281313BB81}"/>
              </a:ext>
            </a:extLst>
          </p:cNvPr>
          <p:cNvSpPr txBox="1"/>
          <p:nvPr/>
        </p:nvSpPr>
        <p:spPr>
          <a:xfrm>
            <a:off x="1060882" y="1235869"/>
            <a:ext cx="9887990" cy="1477328"/>
          </a:xfrm>
          <a:prstGeom prst="rect">
            <a:avLst/>
          </a:prstGeom>
          <a:noFill/>
        </p:spPr>
        <p:txBody>
          <a:bodyPr wrap="square">
            <a:spAutoFit/>
          </a:bodyPr>
          <a:lstStyle/>
          <a:p>
            <a:r>
              <a:rPr lang="en-US" altLang="zh-CN" b="1" dirty="0">
                <a:solidFill>
                  <a:srgbClr val="4F4F4F"/>
                </a:solidFill>
                <a:highlight>
                  <a:srgbClr val="FFFFFF"/>
                </a:highlight>
                <a:latin typeface="PingFang SC"/>
              </a:rPr>
              <a:t>3.</a:t>
            </a:r>
            <a:r>
              <a:rPr lang="zh-CN" altLang="en-US" b="1" dirty="0">
                <a:solidFill>
                  <a:srgbClr val="4F4F4F"/>
                </a:solidFill>
                <a:highlight>
                  <a:srgbClr val="FFFFFF"/>
                </a:highlight>
                <a:latin typeface="PingFang SC"/>
              </a:rPr>
              <a:t>实验部分</a:t>
            </a:r>
          </a:p>
          <a:p>
            <a:r>
              <a:rPr lang="zh-CN" altLang="en-US" dirty="0"/>
              <a:t>  本文在三个主流的低光照图像数据集上做了消融实验，在不同度量、不同的模型、自监督方法、无监督方法做了测试，本文提出的方法达到了新</a:t>
            </a:r>
            <a:r>
              <a:rPr lang="en-US" altLang="zh-CN" dirty="0" err="1"/>
              <a:t>sota</a:t>
            </a:r>
            <a:r>
              <a:rPr lang="zh-CN" altLang="en-US" dirty="0"/>
              <a:t>，如下图：</a:t>
            </a:r>
          </a:p>
          <a:p>
            <a:endParaRPr lang="zh-CN" altLang="en-US" dirty="0"/>
          </a:p>
          <a:p>
            <a:r>
              <a:rPr lang="zh-CN" altLang="en-US" dirty="0"/>
              <a:t>  </a:t>
            </a:r>
          </a:p>
        </p:txBody>
      </p:sp>
      <p:pic>
        <p:nvPicPr>
          <p:cNvPr id="9" name="图片 8">
            <a:extLst>
              <a:ext uri="{FF2B5EF4-FFF2-40B4-BE49-F238E27FC236}">
                <a16:creationId xmlns:a16="http://schemas.microsoft.com/office/drawing/2014/main" id="{5C1D6518-4A28-53FB-EC90-3221ED196FBC}"/>
              </a:ext>
            </a:extLst>
          </p:cNvPr>
          <p:cNvPicPr>
            <a:picLocks noChangeAspect="1"/>
          </p:cNvPicPr>
          <p:nvPr/>
        </p:nvPicPr>
        <p:blipFill>
          <a:blip r:embed="rId4"/>
          <a:stretch>
            <a:fillRect/>
          </a:stretch>
        </p:blipFill>
        <p:spPr>
          <a:xfrm>
            <a:off x="551815" y="2280602"/>
            <a:ext cx="10906125" cy="2857500"/>
          </a:xfrm>
          <a:prstGeom prst="rect">
            <a:avLst/>
          </a:prstGeom>
        </p:spPr>
      </p:pic>
    </p:spTree>
    <p:custDataLst>
      <p:tags r:id="rId1"/>
    </p:custDataLst>
    <p:extLst>
      <p:ext uri="{BB962C8B-B14F-4D97-AF65-F5344CB8AC3E}">
        <p14:creationId xmlns:p14="http://schemas.microsoft.com/office/powerpoint/2010/main" val="2356214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任意多边形 5"/>
          <p:cNvSpPr/>
          <p:nvPr/>
        </p:nvSpPr>
        <p:spPr>
          <a:xfrm>
            <a:off x="-290195" y="-198120"/>
            <a:ext cx="3093085" cy="1578610"/>
          </a:xfrm>
          <a:custGeom>
            <a:avLst/>
            <a:gdLst>
              <a:gd name="connisteX0" fmla="*/ 223280 w 6572108"/>
              <a:gd name="connsiteY0" fmla="*/ 253163 h 3353830"/>
              <a:gd name="connisteX1" fmla="*/ 331230 w 6572108"/>
              <a:gd name="connsiteY1" fmla="*/ 2511858 h 3353830"/>
              <a:gd name="connisteX2" fmla="*/ 748425 w 6572108"/>
              <a:gd name="connsiteY2" fmla="*/ 3183053 h 3353830"/>
              <a:gd name="connisteX3" fmla="*/ 1528205 w 6572108"/>
              <a:gd name="connsiteY3" fmla="*/ 3327198 h 3353830"/>
              <a:gd name="connisteX4" fmla="*/ 2509915 w 6572108"/>
              <a:gd name="connsiteY4" fmla="*/ 2879523 h 3353830"/>
              <a:gd name="connisteX5" fmla="*/ 3440825 w 6572108"/>
              <a:gd name="connsiteY5" fmla="*/ 2021003 h 3353830"/>
              <a:gd name="connisteX6" fmla="*/ 4567315 w 6572108"/>
              <a:gd name="connsiteY6" fmla="*/ 1436168 h 3353830"/>
              <a:gd name="connisteX7" fmla="*/ 5649990 w 6572108"/>
              <a:gd name="connsiteY7" fmla="*/ 981508 h 3353830"/>
              <a:gd name="connisteX8" fmla="*/ 6177040 w 6572108"/>
              <a:gd name="connsiteY8" fmla="*/ 555423 h 3353830"/>
              <a:gd name="connisteX9" fmla="*/ 6292610 w 6572108"/>
              <a:gd name="connsiteY9" fmla="*/ 209983 h 3353830"/>
              <a:gd name="connisteX10" fmla="*/ 6256415 w 6572108"/>
              <a:gd name="connsiteY10" fmla="*/ 159818 h 3353830"/>
              <a:gd name="connisteX11" fmla="*/ 2892820 w 6572108"/>
              <a:gd name="connsiteY11" fmla="*/ 109018 h 3353830"/>
              <a:gd name="connisteX12" fmla="*/ 223280 w 6572108"/>
              <a:gd name="connsiteY12" fmla="*/ 253163 h 33538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6572108" h="3353831">
                <a:moveTo>
                  <a:pt x="223280" y="253164"/>
                </a:moveTo>
                <a:cubicBezTo>
                  <a:pt x="-289165" y="733859"/>
                  <a:pt x="226455" y="1925754"/>
                  <a:pt x="331230" y="2511859"/>
                </a:cubicBezTo>
                <a:cubicBezTo>
                  <a:pt x="436005" y="3097964"/>
                  <a:pt x="509030" y="3019859"/>
                  <a:pt x="748425" y="3183054"/>
                </a:cubicBezTo>
                <a:cubicBezTo>
                  <a:pt x="987820" y="3346249"/>
                  <a:pt x="1175780" y="3388159"/>
                  <a:pt x="1528205" y="3327199"/>
                </a:cubicBezTo>
                <a:cubicBezTo>
                  <a:pt x="1880630" y="3266239"/>
                  <a:pt x="2127645" y="3140509"/>
                  <a:pt x="2509915" y="2879524"/>
                </a:cubicBezTo>
                <a:cubicBezTo>
                  <a:pt x="2892185" y="2618539"/>
                  <a:pt x="3029345" y="2309929"/>
                  <a:pt x="3440825" y="2021004"/>
                </a:cubicBezTo>
                <a:cubicBezTo>
                  <a:pt x="3852305" y="1732079"/>
                  <a:pt x="4125355" y="1643814"/>
                  <a:pt x="4567315" y="1436169"/>
                </a:cubicBezTo>
                <a:cubicBezTo>
                  <a:pt x="5009275" y="1228524"/>
                  <a:pt x="5328045" y="1157404"/>
                  <a:pt x="5649990" y="981509"/>
                </a:cubicBezTo>
                <a:cubicBezTo>
                  <a:pt x="5971935" y="805614"/>
                  <a:pt x="6048770" y="709729"/>
                  <a:pt x="6177040" y="555424"/>
                </a:cubicBezTo>
                <a:cubicBezTo>
                  <a:pt x="6305310" y="401119"/>
                  <a:pt x="6276735" y="289359"/>
                  <a:pt x="6292610" y="209984"/>
                </a:cubicBezTo>
                <a:cubicBezTo>
                  <a:pt x="6308485" y="130609"/>
                  <a:pt x="6936500" y="180139"/>
                  <a:pt x="6256415" y="159819"/>
                </a:cubicBezTo>
                <a:cubicBezTo>
                  <a:pt x="5576330" y="139499"/>
                  <a:pt x="4099320" y="90604"/>
                  <a:pt x="2892820" y="109019"/>
                </a:cubicBezTo>
                <a:cubicBezTo>
                  <a:pt x="1686320" y="127434"/>
                  <a:pt x="735725" y="-227531"/>
                  <a:pt x="223280" y="253164"/>
                </a:cubicBezTo>
                <a:close/>
              </a:path>
            </a:pathLst>
          </a:custGeom>
          <a:solidFill>
            <a:srgbClr val="BC8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0181590" y="5732145"/>
            <a:ext cx="2710815" cy="1562100"/>
          </a:xfrm>
          <a:custGeom>
            <a:avLst/>
            <a:gdLst>
              <a:gd name="connisteX0" fmla="*/ 7395495 w 8076481"/>
              <a:gd name="connsiteY0" fmla="*/ 340085 h 4653764"/>
              <a:gd name="connisteX1" fmla="*/ 6572535 w 8076481"/>
              <a:gd name="connsiteY1" fmla="*/ 145140 h 4653764"/>
              <a:gd name="connisteX2" fmla="*/ 4696110 w 8076481"/>
              <a:gd name="connsiteY2" fmla="*/ 94975 h 4653764"/>
              <a:gd name="connisteX3" fmla="*/ 3324510 w 8076481"/>
              <a:gd name="connsiteY3" fmla="*/ 484230 h 4653764"/>
              <a:gd name="connisteX4" fmla="*/ 2458370 w 8076481"/>
              <a:gd name="connsiteY4" fmla="*/ 961115 h 4653764"/>
              <a:gd name="connisteX5" fmla="*/ 1657000 w 8076481"/>
              <a:gd name="connsiteY5" fmla="*/ 1754865 h 4653764"/>
              <a:gd name="connisteX6" fmla="*/ 1223930 w 8076481"/>
              <a:gd name="connsiteY6" fmla="*/ 2361290 h 4653764"/>
              <a:gd name="connisteX7" fmla="*/ 978185 w 8076481"/>
              <a:gd name="connsiteY7" fmla="*/ 2895325 h 4653764"/>
              <a:gd name="connisteX8" fmla="*/ 639095 w 8076481"/>
              <a:gd name="connsiteY8" fmla="*/ 3443965 h 4653764"/>
              <a:gd name="connisteX9" fmla="*/ 523525 w 8076481"/>
              <a:gd name="connsiteY9" fmla="*/ 3855445 h 4653764"/>
              <a:gd name="connisteX10" fmla="*/ 538130 w 8076481"/>
              <a:gd name="connsiteY10" fmla="*/ 4331695 h 4653764"/>
              <a:gd name="connisteX11" fmla="*/ 639095 w 8076481"/>
              <a:gd name="connsiteY11" fmla="*/ 4252320 h 4653764"/>
              <a:gd name="connisteX12" fmla="*/ 7481855 w 8076481"/>
              <a:gd name="connsiteY12" fmla="*/ 4324710 h 4653764"/>
              <a:gd name="connisteX13" fmla="*/ 7431690 w 8076481"/>
              <a:gd name="connsiteY13" fmla="*/ 347070 h 4653764"/>
              <a:gd name="connisteX14" fmla="*/ 7395495 w 8076481"/>
              <a:gd name="connsiteY14" fmla="*/ 340085 h 465376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8076482" h="4653764">
                <a:moveTo>
                  <a:pt x="7395495" y="340086"/>
                </a:moveTo>
                <a:cubicBezTo>
                  <a:pt x="7223410" y="299446"/>
                  <a:pt x="7112285" y="194036"/>
                  <a:pt x="6572535" y="145141"/>
                </a:cubicBezTo>
                <a:cubicBezTo>
                  <a:pt x="6032785" y="96246"/>
                  <a:pt x="5345715" y="27031"/>
                  <a:pt x="4696110" y="94976"/>
                </a:cubicBezTo>
                <a:cubicBezTo>
                  <a:pt x="4046505" y="162921"/>
                  <a:pt x="3772185" y="310876"/>
                  <a:pt x="3324510" y="484231"/>
                </a:cubicBezTo>
                <a:cubicBezTo>
                  <a:pt x="2876835" y="657586"/>
                  <a:pt x="2791745" y="707116"/>
                  <a:pt x="2458370" y="961116"/>
                </a:cubicBezTo>
                <a:cubicBezTo>
                  <a:pt x="2124995" y="1215116"/>
                  <a:pt x="1904015" y="1474831"/>
                  <a:pt x="1657000" y="1754866"/>
                </a:cubicBezTo>
                <a:cubicBezTo>
                  <a:pt x="1409985" y="2034901"/>
                  <a:pt x="1359820" y="2133326"/>
                  <a:pt x="1223930" y="2361291"/>
                </a:cubicBezTo>
                <a:cubicBezTo>
                  <a:pt x="1088040" y="2589256"/>
                  <a:pt x="1095025" y="2678791"/>
                  <a:pt x="978185" y="2895326"/>
                </a:cubicBezTo>
                <a:cubicBezTo>
                  <a:pt x="861345" y="3111861"/>
                  <a:pt x="729900" y="3252196"/>
                  <a:pt x="639095" y="3443966"/>
                </a:cubicBezTo>
                <a:cubicBezTo>
                  <a:pt x="548290" y="3635736"/>
                  <a:pt x="543845" y="3677646"/>
                  <a:pt x="523525" y="3855446"/>
                </a:cubicBezTo>
                <a:cubicBezTo>
                  <a:pt x="503205" y="4033246"/>
                  <a:pt x="515270" y="4252321"/>
                  <a:pt x="538130" y="4331696"/>
                </a:cubicBezTo>
                <a:cubicBezTo>
                  <a:pt x="560990" y="4411071"/>
                  <a:pt x="-749650" y="4253591"/>
                  <a:pt x="639095" y="4252321"/>
                </a:cubicBezTo>
                <a:cubicBezTo>
                  <a:pt x="2027840" y="4251051"/>
                  <a:pt x="6123590" y="5105761"/>
                  <a:pt x="7481855" y="4324711"/>
                </a:cubicBezTo>
                <a:cubicBezTo>
                  <a:pt x="8840120" y="3543661"/>
                  <a:pt x="7448835" y="1143996"/>
                  <a:pt x="7431690" y="347071"/>
                </a:cubicBezTo>
                <a:cubicBezTo>
                  <a:pt x="7414545" y="-449854"/>
                  <a:pt x="7567580" y="380726"/>
                  <a:pt x="7395495" y="340086"/>
                </a:cubicBezTo>
                <a:close/>
              </a:path>
            </a:pathLst>
          </a:custGeom>
          <a:solidFill>
            <a:srgbClr val="EFC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280" y="304800"/>
            <a:ext cx="11521440" cy="6249035"/>
          </a:xfrm>
          <a:prstGeom prst="rect">
            <a:avLst/>
          </a:prstGeom>
          <a:noFill/>
          <a:ln>
            <a:solidFill>
              <a:srgbClr val="E8AA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51815" y="497205"/>
            <a:ext cx="530860" cy="583565"/>
          </a:xfrm>
          <a:prstGeom prst="rect">
            <a:avLst/>
          </a:prstGeom>
          <a:noFill/>
        </p:spPr>
        <p:txBody>
          <a:bodyPr wrap="none" rtlCol="0">
            <a:spAutoFit/>
          </a:bodyPr>
          <a:lstStyle/>
          <a:p>
            <a:r>
              <a:rPr lang="en-US" altLang="zh-CN" sz="3200">
                <a:solidFill>
                  <a:srgbClr val="E8AA77"/>
                </a:solidFill>
                <a:effectLst>
                  <a:outerShdw blurRad="50800" dist="50800" dir="5400000" algn="ctr" rotWithShape="0">
                    <a:srgbClr val="EFC39E">
                      <a:alpha val="100000"/>
                    </a:srgbClr>
                  </a:outerShdw>
                </a:effectLst>
                <a:latin typeface="站酷小薇LOGO体" panose="02010600010101010101" charset="-122"/>
                <a:ea typeface="站酷小薇LOGO体" panose="02010600010101010101" charset="-122"/>
              </a:rPr>
              <a:t>04</a:t>
            </a:r>
          </a:p>
        </p:txBody>
      </p:sp>
      <p:sp>
        <p:nvSpPr>
          <p:cNvPr id="5" name="文本框 4">
            <a:extLst>
              <a:ext uri="{FF2B5EF4-FFF2-40B4-BE49-F238E27FC236}">
                <a16:creationId xmlns:a16="http://schemas.microsoft.com/office/drawing/2014/main" id="{43060236-DF65-8C1D-D39D-EA281313BB81}"/>
              </a:ext>
            </a:extLst>
          </p:cNvPr>
          <p:cNvSpPr txBox="1"/>
          <p:nvPr/>
        </p:nvSpPr>
        <p:spPr>
          <a:xfrm>
            <a:off x="1060882" y="1235869"/>
            <a:ext cx="9887990" cy="369332"/>
          </a:xfrm>
          <a:prstGeom prst="rect">
            <a:avLst/>
          </a:prstGeom>
          <a:noFill/>
        </p:spPr>
        <p:txBody>
          <a:bodyPr wrap="square">
            <a:spAutoFit/>
          </a:bodyPr>
          <a:lstStyle/>
          <a:p>
            <a:r>
              <a:rPr lang="zh-CN" altLang="en-US"/>
              <a:t>从实际的图像增强效果也可以看出，本文提出的方法优于先前的方法：</a:t>
            </a:r>
            <a:endParaRPr lang="zh-CN" altLang="en-US" dirty="0"/>
          </a:p>
        </p:txBody>
      </p:sp>
      <p:pic>
        <p:nvPicPr>
          <p:cNvPr id="1026" name="Picture 2">
            <a:extLst>
              <a:ext uri="{FF2B5EF4-FFF2-40B4-BE49-F238E27FC236}">
                <a16:creationId xmlns:a16="http://schemas.microsoft.com/office/drawing/2014/main" id="{4862E347-35FA-9E30-2774-D7379FFD13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199" y="1992706"/>
            <a:ext cx="10894139" cy="335193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1031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3e7c6b09197f55e0fa265a8790769818"/>
          <p:cNvPicPr>
            <a:picLocks noChangeAspect="1"/>
          </p:cNvPicPr>
          <p:nvPr/>
        </p:nvPicPr>
        <p:blipFill>
          <a:blip r:embed="rId3"/>
          <a:stretch>
            <a:fillRect/>
          </a:stretch>
        </p:blipFill>
        <p:spPr>
          <a:xfrm rot="16200000">
            <a:off x="2666365" y="-2667000"/>
            <a:ext cx="6858635" cy="12192000"/>
          </a:xfrm>
          <a:prstGeom prst="rect">
            <a:avLst/>
          </a:prstGeom>
        </p:spPr>
      </p:pic>
      <p:sp>
        <p:nvSpPr>
          <p:cNvPr id="4" name="矩形 3"/>
          <p:cNvSpPr/>
          <p:nvPr/>
        </p:nvSpPr>
        <p:spPr>
          <a:xfrm>
            <a:off x="646112" y="547312"/>
            <a:ext cx="10899775" cy="625856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598295" y="1490980"/>
            <a:ext cx="2020570" cy="1106805"/>
          </a:xfrm>
          <a:prstGeom prst="rect">
            <a:avLst/>
          </a:prstGeom>
          <a:noFill/>
        </p:spPr>
        <p:txBody>
          <a:bodyPr wrap="square" rtlCol="0">
            <a:spAutoFit/>
          </a:bodyPr>
          <a:lstStyle/>
          <a:p>
            <a:pPr algn="l"/>
            <a:r>
              <a:rPr lang="zh-CN" altLang="en-US" sz="6600">
                <a:ln>
                  <a:noFill/>
                </a:ln>
                <a:solidFill>
                  <a:srgbClr val="BC8068"/>
                </a:solidFill>
                <a:effectLst>
                  <a:outerShdw blurRad="50800" dist="38100" dir="5400000" algn="ctr" rotWithShape="0">
                    <a:srgbClr val="E8AA77">
                      <a:alpha val="100000"/>
                    </a:srgbClr>
                  </a:outerShdw>
                </a:effectLst>
                <a:latin typeface="站酷小薇LOGO体" panose="02010600010101010101" charset="-122"/>
                <a:ea typeface="站酷小薇LOGO体" panose="02010600010101010101" charset="-122"/>
              </a:rPr>
              <a:t>目录</a:t>
            </a:r>
          </a:p>
        </p:txBody>
      </p:sp>
      <p:sp>
        <p:nvSpPr>
          <p:cNvPr id="5" name="文本框 4"/>
          <p:cNvSpPr txBox="1"/>
          <p:nvPr/>
        </p:nvSpPr>
        <p:spPr>
          <a:xfrm>
            <a:off x="3348990" y="3065145"/>
            <a:ext cx="1746250" cy="368300"/>
          </a:xfrm>
          <a:prstGeom prst="rect">
            <a:avLst/>
          </a:prstGeom>
          <a:noFill/>
        </p:spPr>
        <p:txBody>
          <a:bodyPr wrap="square" rtlCol="0">
            <a:spAutoFit/>
          </a:bodyPr>
          <a:lstStyle/>
          <a:p>
            <a:pPr algn="dist"/>
            <a:r>
              <a:rPr lang="zh-CN" altLang="en-US" b="1" dirty="0">
                <a:latin typeface="思源黑体 CN Normal" panose="020B0400000000000000" charset="-122"/>
                <a:ea typeface="思源黑体 CN Normal" panose="020B0400000000000000" charset="-122"/>
              </a:rPr>
              <a:t>引言</a:t>
            </a:r>
          </a:p>
        </p:txBody>
      </p:sp>
      <p:cxnSp>
        <p:nvCxnSpPr>
          <p:cNvPr id="8" name="直接连接符 7"/>
          <p:cNvCxnSpPr/>
          <p:nvPr/>
        </p:nvCxnSpPr>
        <p:spPr>
          <a:xfrm flipH="1">
            <a:off x="3514090" y="2101850"/>
            <a:ext cx="2396490" cy="0"/>
          </a:xfrm>
          <a:prstGeom prst="line">
            <a:avLst/>
          </a:prstGeom>
          <a:ln>
            <a:solidFill>
              <a:srgbClr val="BC8068"/>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684135" y="3065145"/>
            <a:ext cx="1746250" cy="368300"/>
          </a:xfrm>
          <a:prstGeom prst="rect">
            <a:avLst/>
          </a:prstGeom>
          <a:noFill/>
        </p:spPr>
        <p:txBody>
          <a:bodyPr wrap="square" rtlCol="0">
            <a:spAutoFit/>
          </a:bodyPr>
          <a:lstStyle/>
          <a:p>
            <a:pPr algn="dist"/>
            <a:r>
              <a:rPr lang="zh-CN" altLang="en-US" b="1" dirty="0">
                <a:latin typeface="思源黑体 CN Normal" panose="020B0400000000000000" charset="-122"/>
                <a:ea typeface="思源黑体 CN Normal" panose="020B0400000000000000" charset="-122"/>
              </a:rPr>
              <a:t>所遇挑战</a:t>
            </a:r>
          </a:p>
        </p:txBody>
      </p:sp>
      <p:sp>
        <p:nvSpPr>
          <p:cNvPr id="7" name="文本框 6"/>
          <p:cNvSpPr txBox="1"/>
          <p:nvPr/>
        </p:nvSpPr>
        <p:spPr>
          <a:xfrm>
            <a:off x="3348990" y="3914140"/>
            <a:ext cx="1746250" cy="368300"/>
          </a:xfrm>
          <a:prstGeom prst="rect">
            <a:avLst/>
          </a:prstGeom>
          <a:noFill/>
        </p:spPr>
        <p:txBody>
          <a:bodyPr wrap="square" rtlCol="0">
            <a:spAutoFit/>
          </a:bodyPr>
          <a:lstStyle/>
          <a:p>
            <a:pPr algn="dist"/>
            <a:r>
              <a:rPr lang="zh-CN" altLang="en-US" b="1" dirty="0">
                <a:latin typeface="思源黑体 CN Normal" panose="020B0400000000000000" charset="-122"/>
                <a:ea typeface="思源黑体 CN Normal" panose="020B0400000000000000" charset="-122"/>
              </a:rPr>
              <a:t>论文概述</a:t>
            </a:r>
          </a:p>
        </p:txBody>
      </p:sp>
      <p:sp>
        <p:nvSpPr>
          <p:cNvPr id="11" name="文本框 10"/>
          <p:cNvSpPr txBox="1"/>
          <p:nvPr/>
        </p:nvSpPr>
        <p:spPr>
          <a:xfrm>
            <a:off x="7684135" y="3914140"/>
            <a:ext cx="1746250" cy="368300"/>
          </a:xfrm>
          <a:prstGeom prst="rect">
            <a:avLst/>
          </a:prstGeom>
          <a:noFill/>
        </p:spPr>
        <p:txBody>
          <a:bodyPr wrap="square" rtlCol="0">
            <a:spAutoFit/>
          </a:bodyPr>
          <a:lstStyle/>
          <a:p>
            <a:pPr algn="dist"/>
            <a:r>
              <a:rPr lang="zh-CN" altLang="en-US" b="1" dirty="0">
                <a:latin typeface="思源黑体 CN Normal" panose="020B0400000000000000" charset="-122"/>
                <a:ea typeface="思源黑体 CN Normal" panose="020B0400000000000000" charset="-122"/>
              </a:rPr>
              <a:t>核心创新点</a:t>
            </a:r>
          </a:p>
        </p:txBody>
      </p:sp>
      <p:sp>
        <p:nvSpPr>
          <p:cNvPr id="12" name="文本框 11"/>
          <p:cNvSpPr txBox="1"/>
          <p:nvPr/>
        </p:nvSpPr>
        <p:spPr>
          <a:xfrm>
            <a:off x="2839085" y="2898140"/>
            <a:ext cx="509905" cy="583565"/>
          </a:xfrm>
          <a:prstGeom prst="rect">
            <a:avLst/>
          </a:prstGeom>
          <a:noFill/>
        </p:spPr>
        <p:txBody>
          <a:bodyPr wrap="none" rtlCol="0">
            <a:spAutoFit/>
          </a:bodyPr>
          <a:lstStyle/>
          <a:p>
            <a:r>
              <a:rPr lang="en-US" altLang="zh-CN" sz="3200">
                <a:solidFill>
                  <a:srgbClr val="BC8068"/>
                </a:solidFill>
                <a:effectLst>
                  <a:outerShdw blurRad="50800" dist="50800" dir="5400000" algn="ctr" rotWithShape="0">
                    <a:srgbClr val="E8AA77">
                      <a:alpha val="100000"/>
                    </a:srgbClr>
                  </a:outerShdw>
                </a:effectLst>
                <a:latin typeface="站酷小薇LOGO体" panose="02010600010101010101" charset="-122"/>
                <a:ea typeface="站酷小薇LOGO体" panose="02010600010101010101" charset="-122"/>
              </a:rPr>
              <a:t>01</a:t>
            </a:r>
          </a:p>
        </p:txBody>
      </p:sp>
      <p:sp>
        <p:nvSpPr>
          <p:cNvPr id="13" name="文本框 12"/>
          <p:cNvSpPr txBox="1"/>
          <p:nvPr/>
        </p:nvSpPr>
        <p:spPr>
          <a:xfrm>
            <a:off x="2839085" y="3756025"/>
            <a:ext cx="528320" cy="583565"/>
          </a:xfrm>
          <a:prstGeom prst="rect">
            <a:avLst/>
          </a:prstGeom>
          <a:noFill/>
        </p:spPr>
        <p:txBody>
          <a:bodyPr wrap="none" rtlCol="0">
            <a:spAutoFit/>
          </a:bodyPr>
          <a:lstStyle/>
          <a:p>
            <a:r>
              <a:rPr lang="en-US" altLang="zh-CN" sz="3200">
                <a:solidFill>
                  <a:srgbClr val="BC8068"/>
                </a:solidFill>
                <a:effectLst>
                  <a:outerShdw blurRad="50800" dist="50800" dir="5400000" algn="ctr" rotWithShape="0">
                    <a:srgbClr val="E8AA77">
                      <a:alpha val="100000"/>
                    </a:srgbClr>
                  </a:outerShdw>
                </a:effectLst>
                <a:latin typeface="站酷小薇LOGO体" panose="02010600010101010101" charset="-122"/>
                <a:ea typeface="站酷小薇LOGO体" panose="02010600010101010101" charset="-122"/>
              </a:rPr>
              <a:t>03</a:t>
            </a:r>
          </a:p>
        </p:txBody>
      </p:sp>
      <p:sp>
        <p:nvSpPr>
          <p:cNvPr id="14" name="文本框 13"/>
          <p:cNvSpPr txBox="1"/>
          <p:nvPr/>
        </p:nvSpPr>
        <p:spPr>
          <a:xfrm>
            <a:off x="7155815" y="3756025"/>
            <a:ext cx="530860" cy="583565"/>
          </a:xfrm>
          <a:prstGeom prst="rect">
            <a:avLst/>
          </a:prstGeom>
          <a:noFill/>
        </p:spPr>
        <p:txBody>
          <a:bodyPr wrap="none" rtlCol="0">
            <a:spAutoFit/>
          </a:bodyPr>
          <a:lstStyle/>
          <a:p>
            <a:r>
              <a:rPr lang="en-US" altLang="zh-CN" sz="3200">
                <a:solidFill>
                  <a:srgbClr val="BC8068"/>
                </a:solidFill>
                <a:effectLst>
                  <a:outerShdw blurRad="50800" dist="50800" dir="5400000" algn="ctr" rotWithShape="0">
                    <a:srgbClr val="E8AA77">
                      <a:alpha val="100000"/>
                    </a:srgbClr>
                  </a:outerShdw>
                </a:effectLst>
                <a:latin typeface="站酷小薇LOGO体" panose="02010600010101010101" charset="-122"/>
                <a:ea typeface="站酷小薇LOGO体" panose="02010600010101010101" charset="-122"/>
              </a:rPr>
              <a:t>04</a:t>
            </a:r>
          </a:p>
        </p:txBody>
      </p:sp>
      <p:sp>
        <p:nvSpPr>
          <p:cNvPr id="15" name="文本框 14"/>
          <p:cNvSpPr txBox="1"/>
          <p:nvPr/>
        </p:nvSpPr>
        <p:spPr>
          <a:xfrm>
            <a:off x="7155815" y="2898140"/>
            <a:ext cx="520700" cy="583565"/>
          </a:xfrm>
          <a:prstGeom prst="rect">
            <a:avLst/>
          </a:prstGeom>
          <a:noFill/>
        </p:spPr>
        <p:txBody>
          <a:bodyPr wrap="none" rtlCol="0">
            <a:spAutoFit/>
          </a:bodyPr>
          <a:lstStyle/>
          <a:p>
            <a:r>
              <a:rPr lang="en-US" altLang="zh-CN" sz="3200">
                <a:solidFill>
                  <a:srgbClr val="BC8068"/>
                </a:solidFill>
                <a:effectLst>
                  <a:outerShdw blurRad="50800" dist="50800" dir="5400000" algn="ctr" rotWithShape="0">
                    <a:srgbClr val="E8AA77">
                      <a:alpha val="100000"/>
                    </a:srgbClr>
                  </a:outerShdw>
                </a:effectLst>
                <a:latin typeface="站酷小薇LOGO体" panose="02010600010101010101" charset="-122"/>
                <a:ea typeface="站酷小薇LOGO体" panose="02010600010101010101" charset="-122"/>
              </a:rPr>
              <a:t>02</a:t>
            </a:r>
          </a:p>
        </p:txBody>
      </p:sp>
      <p:cxnSp>
        <p:nvCxnSpPr>
          <p:cNvPr id="17" name="直接连接符 16"/>
          <p:cNvCxnSpPr/>
          <p:nvPr/>
        </p:nvCxnSpPr>
        <p:spPr>
          <a:xfrm flipH="1">
            <a:off x="3881755" y="5527040"/>
            <a:ext cx="6201410" cy="0"/>
          </a:xfrm>
          <a:prstGeom prst="line">
            <a:avLst/>
          </a:prstGeom>
          <a:ln>
            <a:solidFill>
              <a:srgbClr val="BC8068"/>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3e7c6b09197f55e0fa265a8790769818"/>
          <p:cNvPicPr>
            <a:picLocks noChangeAspect="1"/>
          </p:cNvPicPr>
          <p:nvPr/>
        </p:nvPicPr>
        <p:blipFill>
          <a:blip r:embed="rId3"/>
          <a:stretch>
            <a:fillRect/>
          </a:stretch>
        </p:blipFill>
        <p:spPr>
          <a:xfrm rot="16200000">
            <a:off x="2666365" y="-2667000"/>
            <a:ext cx="6858635" cy="12192000"/>
          </a:xfrm>
          <a:prstGeom prst="rect">
            <a:avLst/>
          </a:prstGeom>
        </p:spPr>
      </p:pic>
      <p:sp>
        <p:nvSpPr>
          <p:cNvPr id="4" name="矩形 3"/>
          <p:cNvSpPr/>
          <p:nvPr/>
        </p:nvSpPr>
        <p:spPr>
          <a:xfrm>
            <a:off x="0" y="2355850"/>
            <a:ext cx="7539990" cy="2147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58140" y="2876550"/>
            <a:ext cx="5158105" cy="1106805"/>
          </a:xfrm>
          <a:prstGeom prst="rect">
            <a:avLst/>
          </a:prstGeom>
          <a:noFill/>
        </p:spPr>
        <p:txBody>
          <a:bodyPr wrap="square" rtlCol="0">
            <a:spAutoFit/>
          </a:bodyPr>
          <a:lstStyle/>
          <a:p>
            <a:pPr algn="l"/>
            <a:r>
              <a:rPr lang="en-US" altLang="zh-CN" sz="6600">
                <a:ln>
                  <a:noFill/>
                </a:ln>
                <a:solidFill>
                  <a:srgbClr val="BC8068"/>
                </a:solidFill>
                <a:effectLst>
                  <a:outerShdw blurRad="50800" dist="38100" dir="5400000" algn="ctr" rotWithShape="0">
                    <a:srgbClr val="E8AA77">
                      <a:alpha val="100000"/>
                    </a:srgbClr>
                  </a:outerShdw>
                </a:effectLst>
                <a:latin typeface="站酷小薇LOGO体" panose="02010600010101010101" charset="-122"/>
                <a:ea typeface="站酷小薇LOGO体" panose="02010600010101010101" charset="-122"/>
              </a:rPr>
              <a:t>PART FOUR</a:t>
            </a:r>
          </a:p>
        </p:txBody>
      </p:sp>
      <p:sp>
        <p:nvSpPr>
          <p:cNvPr id="9" name="文本框 8"/>
          <p:cNvSpPr txBox="1"/>
          <p:nvPr/>
        </p:nvSpPr>
        <p:spPr>
          <a:xfrm>
            <a:off x="0" y="4774565"/>
            <a:ext cx="5360035" cy="414020"/>
          </a:xfrm>
          <a:prstGeom prst="rect">
            <a:avLst/>
          </a:prstGeom>
          <a:solidFill>
            <a:srgbClr val="EFC39E">
              <a:alpha val="50000"/>
            </a:srgbClr>
          </a:solidFill>
        </p:spPr>
        <p:txBody>
          <a:bodyPr wrap="square" rtlCol="0" anchor="t">
            <a:spAutoFit/>
          </a:bodyPr>
          <a:lstStyle/>
          <a:p>
            <a:pPr fontAlgn="auto">
              <a:lnSpc>
                <a:spcPct val="150000"/>
              </a:lnSpc>
            </a:pPr>
            <a:r>
              <a:rPr lang="zh-CN" altLang="en-US" sz="1400" b="1">
                <a:solidFill>
                  <a:schemeClr val="bg1"/>
                </a:solidFill>
                <a:latin typeface="思源黑体 CN Normal" panose="020B0400000000000000" charset="-122"/>
                <a:ea typeface="思源黑体 CN Normal" panose="020B0400000000000000" charset="-122"/>
                <a:cs typeface="思源黑体 CN Normal" panose="020B0400000000000000" charset="-122"/>
              </a:rPr>
              <a:t>Love is not a maybe thing. You know when you love someone. </a:t>
            </a:r>
          </a:p>
        </p:txBody>
      </p:sp>
      <p:sp>
        <p:nvSpPr>
          <p:cNvPr id="6" name="文本框 5"/>
          <p:cNvSpPr txBox="1"/>
          <p:nvPr/>
        </p:nvSpPr>
        <p:spPr>
          <a:xfrm>
            <a:off x="5034280" y="3168015"/>
            <a:ext cx="2123440" cy="521970"/>
          </a:xfrm>
          <a:prstGeom prst="rect">
            <a:avLst/>
          </a:prstGeom>
          <a:noFill/>
        </p:spPr>
        <p:txBody>
          <a:bodyPr wrap="square" rtlCol="0">
            <a:spAutoFit/>
          </a:bodyPr>
          <a:lstStyle/>
          <a:p>
            <a:pPr algn="dist"/>
            <a:r>
              <a:rPr lang="zh-CN" altLang="en-US" sz="2800" b="1" dirty="0">
                <a:latin typeface="思源黑体 CN Normal" panose="020B0400000000000000" charset="-122"/>
                <a:ea typeface="思源黑体 CN Normal" panose="020B0400000000000000" charset="-122"/>
              </a:rPr>
              <a:t>结论</a:t>
            </a:r>
          </a:p>
        </p:txBody>
      </p:sp>
    </p:spTree>
    <p:custDataLst>
      <p:tags r:id="rId1"/>
    </p:custDataLst>
    <p:extLst>
      <p:ext uri="{BB962C8B-B14F-4D97-AF65-F5344CB8AC3E}">
        <p14:creationId xmlns:p14="http://schemas.microsoft.com/office/powerpoint/2010/main" val="4107840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任意多边形 5"/>
          <p:cNvSpPr/>
          <p:nvPr/>
        </p:nvSpPr>
        <p:spPr>
          <a:xfrm>
            <a:off x="-290195" y="-198120"/>
            <a:ext cx="3093085" cy="1578610"/>
          </a:xfrm>
          <a:custGeom>
            <a:avLst/>
            <a:gdLst>
              <a:gd name="connisteX0" fmla="*/ 223280 w 6572108"/>
              <a:gd name="connsiteY0" fmla="*/ 253163 h 3353830"/>
              <a:gd name="connisteX1" fmla="*/ 331230 w 6572108"/>
              <a:gd name="connsiteY1" fmla="*/ 2511858 h 3353830"/>
              <a:gd name="connisteX2" fmla="*/ 748425 w 6572108"/>
              <a:gd name="connsiteY2" fmla="*/ 3183053 h 3353830"/>
              <a:gd name="connisteX3" fmla="*/ 1528205 w 6572108"/>
              <a:gd name="connsiteY3" fmla="*/ 3327198 h 3353830"/>
              <a:gd name="connisteX4" fmla="*/ 2509915 w 6572108"/>
              <a:gd name="connsiteY4" fmla="*/ 2879523 h 3353830"/>
              <a:gd name="connisteX5" fmla="*/ 3440825 w 6572108"/>
              <a:gd name="connsiteY5" fmla="*/ 2021003 h 3353830"/>
              <a:gd name="connisteX6" fmla="*/ 4567315 w 6572108"/>
              <a:gd name="connsiteY6" fmla="*/ 1436168 h 3353830"/>
              <a:gd name="connisteX7" fmla="*/ 5649990 w 6572108"/>
              <a:gd name="connsiteY7" fmla="*/ 981508 h 3353830"/>
              <a:gd name="connisteX8" fmla="*/ 6177040 w 6572108"/>
              <a:gd name="connsiteY8" fmla="*/ 555423 h 3353830"/>
              <a:gd name="connisteX9" fmla="*/ 6292610 w 6572108"/>
              <a:gd name="connsiteY9" fmla="*/ 209983 h 3353830"/>
              <a:gd name="connisteX10" fmla="*/ 6256415 w 6572108"/>
              <a:gd name="connsiteY10" fmla="*/ 159818 h 3353830"/>
              <a:gd name="connisteX11" fmla="*/ 2892820 w 6572108"/>
              <a:gd name="connsiteY11" fmla="*/ 109018 h 3353830"/>
              <a:gd name="connisteX12" fmla="*/ 223280 w 6572108"/>
              <a:gd name="connsiteY12" fmla="*/ 253163 h 33538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6572108" h="3353831">
                <a:moveTo>
                  <a:pt x="223280" y="253164"/>
                </a:moveTo>
                <a:cubicBezTo>
                  <a:pt x="-289165" y="733859"/>
                  <a:pt x="226455" y="1925754"/>
                  <a:pt x="331230" y="2511859"/>
                </a:cubicBezTo>
                <a:cubicBezTo>
                  <a:pt x="436005" y="3097964"/>
                  <a:pt x="509030" y="3019859"/>
                  <a:pt x="748425" y="3183054"/>
                </a:cubicBezTo>
                <a:cubicBezTo>
                  <a:pt x="987820" y="3346249"/>
                  <a:pt x="1175780" y="3388159"/>
                  <a:pt x="1528205" y="3327199"/>
                </a:cubicBezTo>
                <a:cubicBezTo>
                  <a:pt x="1880630" y="3266239"/>
                  <a:pt x="2127645" y="3140509"/>
                  <a:pt x="2509915" y="2879524"/>
                </a:cubicBezTo>
                <a:cubicBezTo>
                  <a:pt x="2892185" y="2618539"/>
                  <a:pt x="3029345" y="2309929"/>
                  <a:pt x="3440825" y="2021004"/>
                </a:cubicBezTo>
                <a:cubicBezTo>
                  <a:pt x="3852305" y="1732079"/>
                  <a:pt x="4125355" y="1643814"/>
                  <a:pt x="4567315" y="1436169"/>
                </a:cubicBezTo>
                <a:cubicBezTo>
                  <a:pt x="5009275" y="1228524"/>
                  <a:pt x="5328045" y="1157404"/>
                  <a:pt x="5649990" y="981509"/>
                </a:cubicBezTo>
                <a:cubicBezTo>
                  <a:pt x="5971935" y="805614"/>
                  <a:pt x="6048770" y="709729"/>
                  <a:pt x="6177040" y="555424"/>
                </a:cubicBezTo>
                <a:cubicBezTo>
                  <a:pt x="6305310" y="401119"/>
                  <a:pt x="6276735" y="289359"/>
                  <a:pt x="6292610" y="209984"/>
                </a:cubicBezTo>
                <a:cubicBezTo>
                  <a:pt x="6308485" y="130609"/>
                  <a:pt x="6936500" y="180139"/>
                  <a:pt x="6256415" y="159819"/>
                </a:cubicBezTo>
                <a:cubicBezTo>
                  <a:pt x="5576330" y="139499"/>
                  <a:pt x="4099320" y="90604"/>
                  <a:pt x="2892820" y="109019"/>
                </a:cubicBezTo>
                <a:cubicBezTo>
                  <a:pt x="1686320" y="127434"/>
                  <a:pt x="735725" y="-227531"/>
                  <a:pt x="223280" y="253164"/>
                </a:cubicBezTo>
                <a:close/>
              </a:path>
            </a:pathLst>
          </a:custGeom>
          <a:solidFill>
            <a:srgbClr val="BC8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0181590" y="5732145"/>
            <a:ext cx="2710815" cy="1562100"/>
          </a:xfrm>
          <a:custGeom>
            <a:avLst/>
            <a:gdLst>
              <a:gd name="connisteX0" fmla="*/ 7395495 w 8076481"/>
              <a:gd name="connsiteY0" fmla="*/ 340085 h 4653764"/>
              <a:gd name="connisteX1" fmla="*/ 6572535 w 8076481"/>
              <a:gd name="connsiteY1" fmla="*/ 145140 h 4653764"/>
              <a:gd name="connisteX2" fmla="*/ 4696110 w 8076481"/>
              <a:gd name="connsiteY2" fmla="*/ 94975 h 4653764"/>
              <a:gd name="connisteX3" fmla="*/ 3324510 w 8076481"/>
              <a:gd name="connsiteY3" fmla="*/ 484230 h 4653764"/>
              <a:gd name="connisteX4" fmla="*/ 2458370 w 8076481"/>
              <a:gd name="connsiteY4" fmla="*/ 961115 h 4653764"/>
              <a:gd name="connisteX5" fmla="*/ 1657000 w 8076481"/>
              <a:gd name="connsiteY5" fmla="*/ 1754865 h 4653764"/>
              <a:gd name="connisteX6" fmla="*/ 1223930 w 8076481"/>
              <a:gd name="connsiteY6" fmla="*/ 2361290 h 4653764"/>
              <a:gd name="connisteX7" fmla="*/ 978185 w 8076481"/>
              <a:gd name="connsiteY7" fmla="*/ 2895325 h 4653764"/>
              <a:gd name="connisteX8" fmla="*/ 639095 w 8076481"/>
              <a:gd name="connsiteY8" fmla="*/ 3443965 h 4653764"/>
              <a:gd name="connisteX9" fmla="*/ 523525 w 8076481"/>
              <a:gd name="connsiteY9" fmla="*/ 3855445 h 4653764"/>
              <a:gd name="connisteX10" fmla="*/ 538130 w 8076481"/>
              <a:gd name="connsiteY10" fmla="*/ 4331695 h 4653764"/>
              <a:gd name="connisteX11" fmla="*/ 639095 w 8076481"/>
              <a:gd name="connsiteY11" fmla="*/ 4252320 h 4653764"/>
              <a:gd name="connisteX12" fmla="*/ 7481855 w 8076481"/>
              <a:gd name="connsiteY12" fmla="*/ 4324710 h 4653764"/>
              <a:gd name="connisteX13" fmla="*/ 7431690 w 8076481"/>
              <a:gd name="connsiteY13" fmla="*/ 347070 h 4653764"/>
              <a:gd name="connisteX14" fmla="*/ 7395495 w 8076481"/>
              <a:gd name="connsiteY14" fmla="*/ 340085 h 465376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8076482" h="4653764">
                <a:moveTo>
                  <a:pt x="7395495" y="340086"/>
                </a:moveTo>
                <a:cubicBezTo>
                  <a:pt x="7223410" y="299446"/>
                  <a:pt x="7112285" y="194036"/>
                  <a:pt x="6572535" y="145141"/>
                </a:cubicBezTo>
                <a:cubicBezTo>
                  <a:pt x="6032785" y="96246"/>
                  <a:pt x="5345715" y="27031"/>
                  <a:pt x="4696110" y="94976"/>
                </a:cubicBezTo>
                <a:cubicBezTo>
                  <a:pt x="4046505" y="162921"/>
                  <a:pt x="3772185" y="310876"/>
                  <a:pt x="3324510" y="484231"/>
                </a:cubicBezTo>
                <a:cubicBezTo>
                  <a:pt x="2876835" y="657586"/>
                  <a:pt x="2791745" y="707116"/>
                  <a:pt x="2458370" y="961116"/>
                </a:cubicBezTo>
                <a:cubicBezTo>
                  <a:pt x="2124995" y="1215116"/>
                  <a:pt x="1904015" y="1474831"/>
                  <a:pt x="1657000" y="1754866"/>
                </a:cubicBezTo>
                <a:cubicBezTo>
                  <a:pt x="1409985" y="2034901"/>
                  <a:pt x="1359820" y="2133326"/>
                  <a:pt x="1223930" y="2361291"/>
                </a:cubicBezTo>
                <a:cubicBezTo>
                  <a:pt x="1088040" y="2589256"/>
                  <a:pt x="1095025" y="2678791"/>
                  <a:pt x="978185" y="2895326"/>
                </a:cubicBezTo>
                <a:cubicBezTo>
                  <a:pt x="861345" y="3111861"/>
                  <a:pt x="729900" y="3252196"/>
                  <a:pt x="639095" y="3443966"/>
                </a:cubicBezTo>
                <a:cubicBezTo>
                  <a:pt x="548290" y="3635736"/>
                  <a:pt x="543845" y="3677646"/>
                  <a:pt x="523525" y="3855446"/>
                </a:cubicBezTo>
                <a:cubicBezTo>
                  <a:pt x="503205" y="4033246"/>
                  <a:pt x="515270" y="4252321"/>
                  <a:pt x="538130" y="4331696"/>
                </a:cubicBezTo>
                <a:cubicBezTo>
                  <a:pt x="560990" y="4411071"/>
                  <a:pt x="-749650" y="4253591"/>
                  <a:pt x="639095" y="4252321"/>
                </a:cubicBezTo>
                <a:cubicBezTo>
                  <a:pt x="2027840" y="4251051"/>
                  <a:pt x="6123590" y="5105761"/>
                  <a:pt x="7481855" y="4324711"/>
                </a:cubicBezTo>
                <a:cubicBezTo>
                  <a:pt x="8840120" y="3543661"/>
                  <a:pt x="7448835" y="1143996"/>
                  <a:pt x="7431690" y="347071"/>
                </a:cubicBezTo>
                <a:cubicBezTo>
                  <a:pt x="7414545" y="-449854"/>
                  <a:pt x="7567580" y="380726"/>
                  <a:pt x="7395495" y="340086"/>
                </a:cubicBezTo>
                <a:close/>
              </a:path>
            </a:pathLst>
          </a:custGeom>
          <a:solidFill>
            <a:srgbClr val="EFC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280" y="304800"/>
            <a:ext cx="11521440" cy="6249035"/>
          </a:xfrm>
          <a:prstGeom prst="rect">
            <a:avLst/>
          </a:prstGeom>
          <a:noFill/>
          <a:ln>
            <a:solidFill>
              <a:srgbClr val="E8AA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51815" y="497205"/>
            <a:ext cx="530860" cy="583565"/>
          </a:xfrm>
          <a:prstGeom prst="rect">
            <a:avLst/>
          </a:prstGeom>
          <a:noFill/>
        </p:spPr>
        <p:txBody>
          <a:bodyPr wrap="none" rtlCol="0">
            <a:spAutoFit/>
          </a:bodyPr>
          <a:lstStyle/>
          <a:p>
            <a:r>
              <a:rPr lang="en-US" altLang="zh-CN" sz="3200">
                <a:solidFill>
                  <a:srgbClr val="E8AA77"/>
                </a:solidFill>
                <a:effectLst>
                  <a:outerShdw blurRad="50800" dist="50800" dir="5400000" algn="ctr" rotWithShape="0">
                    <a:srgbClr val="EFC39E">
                      <a:alpha val="100000"/>
                    </a:srgbClr>
                  </a:outerShdw>
                </a:effectLst>
                <a:latin typeface="站酷小薇LOGO体" panose="02010600010101010101" charset="-122"/>
                <a:ea typeface="站酷小薇LOGO体" panose="02010600010101010101" charset="-122"/>
              </a:rPr>
              <a:t>04</a:t>
            </a:r>
          </a:p>
        </p:txBody>
      </p:sp>
      <p:sp>
        <p:nvSpPr>
          <p:cNvPr id="3" name="文本框 2">
            <a:extLst>
              <a:ext uri="{FF2B5EF4-FFF2-40B4-BE49-F238E27FC236}">
                <a16:creationId xmlns:a16="http://schemas.microsoft.com/office/drawing/2014/main" id="{443B30EF-B90C-E977-03EF-6F59D4E1E840}"/>
              </a:ext>
            </a:extLst>
          </p:cNvPr>
          <p:cNvSpPr txBox="1"/>
          <p:nvPr/>
        </p:nvSpPr>
        <p:spPr>
          <a:xfrm>
            <a:off x="2156518" y="1080770"/>
            <a:ext cx="6591992" cy="2862322"/>
          </a:xfrm>
          <a:prstGeom prst="rect">
            <a:avLst/>
          </a:prstGeom>
          <a:noFill/>
        </p:spPr>
        <p:txBody>
          <a:bodyPr wrap="square">
            <a:spAutoFit/>
          </a:bodyPr>
          <a:lstStyle/>
          <a:p>
            <a:r>
              <a:rPr lang="zh-CN" altLang="en-US" dirty="0"/>
              <a:t>总结而言，该论文提出了一种名为</a:t>
            </a:r>
            <a:r>
              <a:rPr lang="en-US" altLang="zh-CN" dirty="0" err="1"/>
              <a:t>NeRCo</a:t>
            </a:r>
            <a:r>
              <a:rPr lang="zh-CN" altLang="en-US" dirty="0"/>
              <a:t>的隐式神经表示方法，用于协同弱光图像增强。具体而言，该方法通过以下几个方面来实现：</a:t>
            </a:r>
            <a:endParaRPr lang="en-US" altLang="zh-CN" dirty="0"/>
          </a:p>
          <a:p>
            <a:r>
              <a:rPr lang="en-US" altLang="zh-CN" dirty="0"/>
              <a:t>1.</a:t>
            </a:r>
            <a:r>
              <a:rPr lang="zh-CN" altLang="en-US" dirty="0"/>
              <a:t>利用神经表示来归一化输入退化图像的水平，包括暗亮度和自然噪声，从而增强方法对不同退化因素的鲁棒性。</a:t>
            </a:r>
            <a:endParaRPr lang="en-US" altLang="zh-CN" dirty="0"/>
          </a:p>
          <a:p>
            <a:r>
              <a:rPr lang="en-US" altLang="zh-CN" dirty="0"/>
              <a:t>2.</a:t>
            </a:r>
            <a:r>
              <a:rPr lang="zh-CN" altLang="en-US" dirty="0"/>
              <a:t>引入高频路径和预训练的视觉语言模型的先验信息作为感知导向的引导，以确保输出增强图像在视觉上更加友好和自然。</a:t>
            </a:r>
            <a:endParaRPr lang="en-US" altLang="zh-CN" dirty="0"/>
          </a:p>
          <a:p>
            <a:r>
              <a:rPr lang="en-US" altLang="zh-CN" dirty="0"/>
              <a:t>3.</a:t>
            </a:r>
            <a:r>
              <a:rPr lang="zh-CN" altLang="en-US" dirty="0"/>
              <a:t>开发双闭环合作约束来训练增强模块，以减轻对配对数据的依赖，并以自监督的方式增强弱光场景。这种合作约束促使所有组件相互约束，进一步减少解决方案的空间。  </a:t>
            </a:r>
            <a:endParaRPr lang="en-US" altLang="zh-CN" dirty="0"/>
          </a:p>
        </p:txBody>
      </p:sp>
      <p:sp>
        <p:nvSpPr>
          <p:cNvPr id="4" name="文本框 3">
            <a:extLst>
              <a:ext uri="{FF2B5EF4-FFF2-40B4-BE49-F238E27FC236}">
                <a16:creationId xmlns:a16="http://schemas.microsoft.com/office/drawing/2014/main" id="{488909DE-DEFD-35FD-0B7C-BB5E0E8E7597}"/>
              </a:ext>
            </a:extLst>
          </p:cNvPr>
          <p:cNvSpPr txBox="1"/>
          <p:nvPr/>
        </p:nvSpPr>
        <p:spPr>
          <a:xfrm>
            <a:off x="1230283" y="4228890"/>
            <a:ext cx="9443258" cy="2031325"/>
          </a:xfrm>
          <a:prstGeom prst="rect">
            <a:avLst/>
          </a:prstGeom>
          <a:noFill/>
        </p:spPr>
        <p:txBody>
          <a:bodyPr wrap="square" rtlCol="0">
            <a:spAutoFit/>
          </a:bodyPr>
          <a:lstStyle/>
          <a:p>
            <a:r>
              <a:rPr lang="zh-CN" altLang="en-US" dirty="0"/>
              <a:t>通过大量的实验证明，该方法在弱光图像增强任务上表现出优越性能，与其他性能最好的方法相比具有明显的优势。此外，该方法的组件还为其他低级任务，如图像去雾、压缩感知和高光谱成像等，提供了宝贵的灵感和参考。  总体而言，该论文提出的</a:t>
            </a:r>
            <a:r>
              <a:rPr lang="en-US" altLang="zh-CN" dirty="0" err="1"/>
              <a:t>NeRCo</a:t>
            </a:r>
            <a:r>
              <a:rPr lang="zh-CN" altLang="en-US" dirty="0"/>
              <a:t>方法通过引入隐式神经表示、感知导向引导和双闭环合作约束等创新的方法，有效地解决了弱光图像增强中存在的挑战，为该领域的研究和应用提供了有价值的贡献。成具有更合理笔画连接的更高质量的书法字体，并且在常规字体上也有令人满意的表现</a:t>
            </a:r>
          </a:p>
          <a:p>
            <a:endParaRPr lang="zh-CN" altLang="en-US" dirty="0"/>
          </a:p>
        </p:txBody>
      </p:sp>
    </p:spTree>
    <p:custDataLst>
      <p:tags r:id="rId1"/>
    </p:custDataLst>
    <p:extLst>
      <p:ext uri="{BB962C8B-B14F-4D97-AF65-F5344CB8AC3E}">
        <p14:creationId xmlns:p14="http://schemas.microsoft.com/office/powerpoint/2010/main" val="1428560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3e7c6b09197f55e0fa265a8790769818"/>
          <p:cNvPicPr>
            <a:picLocks noChangeAspect="1"/>
          </p:cNvPicPr>
          <p:nvPr/>
        </p:nvPicPr>
        <p:blipFill>
          <a:blip r:embed="rId3"/>
          <a:stretch>
            <a:fillRect/>
          </a:stretch>
        </p:blipFill>
        <p:spPr>
          <a:xfrm rot="16200000">
            <a:off x="2666365" y="-2667000"/>
            <a:ext cx="6858635" cy="12192000"/>
          </a:xfrm>
          <a:prstGeom prst="rect">
            <a:avLst/>
          </a:prstGeom>
        </p:spPr>
      </p:pic>
      <p:sp>
        <p:nvSpPr>
          <p:cNvPr id="4" name="矩形 3"/>
          <p:cNvSpPr/>
          <p:nvPr/>
        </p:nvSpPr>
        <p:spPr>
          <a:xfrm>
            <a:off x="1320165" y="0"/>
            <a:ext cx="5247640" cy="68580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584325" y="1710055"/>
            <a:ext cx="4719955" cy="1445260"/>
          </a:xfrm>
          <a:prstGeom prst="rect">
            <a:avLst/>
          </a:prstGeom>
          <a:noFill/>
        </p:spPr>
        <p:txBody>
          <a:bodyPr wrap="square" rtlCol="0">
            <a:spAutoFit/>
          </a:bodyPr>
          <a:lstStyle/>
          <a:p>
            <a:pPr algn="l"/>
            <a:r>
              <a:rPr lang="zh-CN" altLang="en-US" sz="8800">
                <a:ln>
                  <a:noFill/>
                </a:ln>
                <a:solidFill>
                  <a:srgbClr val="BC8068"/>
                </a:solidFill>
                <a:effectLst>
                  <a:outerShdw blurRad="50800" dist="38100" dir="5400000" algn="ctr" rotWithShape="0">
                    <a:srgbClr val="E8AA77">
                      <a:alpha val="100000"/>
                    </a:srgbClr>
                  </a:outerShdw>
                </a:effectLst>
                <a:latin typeface="站酷小薇LOGO体" panose="02010600010101010101" charset="-122"/>
                <a:ea typeface="站酷小薇LOGO体" panose="02010600010101010101" charset="-122"/>
              </a:rPr>
              <a:t>谢谢观看</a:t>
            </a:r>
          </a:p>
        </p:txBody>
      </p:sp>
      <p:sp>
        <p:nvSpPr>
          <p:cNvPr id="5" name="文本框 4"/>
          <p:cNvSpPr txBox="1"/>
          <p:nvPr/>
        </p:nvSpPr>
        <p:spPr>
          <a:xfrm>
            <a:off x="4149725" y="3155315"/>
            <a:ext cx="1927225" cy="337185"/>
          </a:xfrm>
          <a:prstGeom prst="rect">
            <a:avLst/>
          </a:prstGeom>
          <a:noFill/>
        </p:spPr>
        <p:txBody>
          <a:bodyPr wrap="square" rtlCol="0">
            <a:spAutoFit/>
          </a:bodyPr>
          <a:lstStyle/>
          <a:p>
            <a:pPr algn="dist"/>
            <a:r>
              <a:rPr lang="zh-CN" altLang="en-US" sz="1600">
                <a:latin typeface="思源黑体 CN Normal" panose="020B0400000000000000" charset="-122"/>
                <a:ea typeface="思源黑体 CN Normal" panose="020B0400000000000000" charset="-122"/>
              </a:rPr>
              <a:t>温暖色系</a:t>
            </a:r>
          </a:p>
        </p:txBody>
      </p:sp>
      <p:cxnSp>
        <p:nvCxnSpPr>
          <p:cNvPr id="8" name="直接连接符 7"/>
          <p:cNvCxnSpPr>
            <a:stCxn id="5" idx="1"/>
          </p:cNvCxnSpPr>
          <p:nvPr/>
        </p:nvCxnSpPr>
        <p:spPr>
          <a:xfrm flipH="1">
            <a:off x="1753235" y="3324225"/>
            <a:ext cx="2396490" cy="0"/>
          </a:xfrm>
          <a:prstGeom prst="line">
            <a:avLst/>
          </a:prstGeom>
          <a:ln>
            <a:solidFill>
              <a:srgbClr val="BC8068"/>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753235" y="5524500"/>
            <a:ext cx="3167900" cy="584775"/>
          </a:xfrm>
          <a:prstGeom prst="rect">
            <a:avLst/>
          </a:prstGeom>
          <a:noFill/>
        </p:spPr>
        <p:txBody>
          <a:bodyPr wrap="square" rtlCol="0">
            <a:spAutoFit/>
          </a:bodyPr>
          <a:lstStyle/>
          <a:p>
            <a:pPr algn="l"/>
            <a:r>
              <a:rPr lang="zh-CN" altLang="en-US" sz="1600" b="1" dirty="0">
                <a:solidFill>
                  <a:srgbClr val="BC8068"/>
                </a:solidFill>
                <a:latin typeface="思源黑体 CN Normal" panose="020B0400000000000000" charset="-122"/>
                <a:ea typeface="思源黑体 CN Normal" panose="020B0400000000000000" charset="-122"/>
              </a:rPr>
              <a:t>汇报人 </a:t>
            </a:r>
            <a:r>
              <a:rPr lang="en-US" altLang="zh-CN" sz="1600" b="1" dirty="0">
                <a:solidFill>
                  <a:srgbClr val="BC8068"/>
                </a:solidFill>
                <a:latin typeface="思源黑体 CN Normal" panose="020B0400000000000000" charset="-122"/>
                <a:ea typeface="思源黑体 CN Normal" panose="020B0400000000000000" charset="-122"/>
              </a:rPr>
              <a:t>	</a:t>
            </a:r>
          </a:p>
          <a:p>
            <a:pPr algn="l"/>
            <a:r>
              <a:rPr lang="zh-CN" altLang="en-US" sz="1600" b="1" dirty="0">
                <a:solidFill>
                  <a:srgbClr val="BC8068"/>
                </a:solidFill>
                <a:latin typeface="思源黑体 CN Normal" panose="020B0400000000000000" charset="-122"/>
                <a:ea typeface="思源黑体 CN Normal" panose="020B0400000000000000" charset="-122"/>
              </a:rPr>
              <a:t>党硕硕 程景晗 惠子卿 程文豪</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3e7c6b09197f55e0fa265a8790769818"/>
          <p:cNvPicPr>
            <a:picLocks noChangeAspect="1"/>
          </p:cNvPicPr>
          <p:nvPr/>
        </p:nvPicPr>
        <p:blipFill>
          <a:blip r:embed="rId3"/>
          <a:stretch>
            <a:fillRect/>
          </a:stretch>
        </p:blipFill>
        <p:spPr>
          <a:xfrm rot="16200000">
            <a:off x="2666365" y="-2667000"/>
            <a:ext cx="6858635" cy="12192000"/>
          </a:xfrm>
          <a:prstGeom prst="rect">
            <a:avLst/>
          </a:prstGeom>
        </p:spPr>
      </p:pic>
      <p:sp>
        <p:nvSpPr>
          <p:cNvPr id="4" name="矩形 3"/>
          <p:cNvSpPr/>
          <p:nvPr/>
        </p:nvSpPr>
        <p:spPr>
          <a:xfrm>
            <a:off x="0" y="2355850"/>
            <a:ext cx="7539990" cy="2147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58140" y="2876550"/>
            <a:ext cx="4770120" cy="1106805"/>
          </a:xfrm>
          <a:prstGeom prst="rect">
            <a:avLst/>
          </a:prstGeom>
          <a:noFill/>
        </p:spPr>
        <p:txBody>
          <a:bodyPr wrap="square" rtlCol="0">
            <a:spAutoFit/>
          </a:bodyPr>
          <a:lstStyle/>
          <a:p>
            <a:pPr algn="l"/>
            <a:r>
              <a:rPr lang="en-US" altLang="zh-CN" sz="6600">
                <a:ln>
                  <a:noFill/>
                </a:ln>
                <a:solidFill>
                  <a:srgbClr val="BC8068"/>
                </a:solidFill>
                <a:effectLst>
                  <a:outerShdw blurRad="50800" dist="38100" dir="5400000" algn="ctr" rotWithShape="0">
                    <a:srgbClr val="E8AA77">
                      <a:alpha val="100000"/>
                    </a:srgbClr>
                  </a:outerShdw>
                </a:effectLst>
                <a:latin typeface="站酷小薇LOGO体" panose="02010600010101010101" charset="-122"/>
                <a:ea typeface="站酷小薇LOGO体" panose="02010600010101010101" charset="-122"/>
              </a:rPr>
              <a:t>PART ONE</a:t>
            </a:r>
          </a:p>
        </p:txBody>
      </p:sp>
      <p:sp>
        <p:nvSpPr>
          <p:cNvPr id="5" name="文本框 4"/>
          <p:cNvSpPr txBox="1"/>
          <p:nvPr/>
        </p:nvSpPr>
        <p:spPr>
          <a:xfrm>
            <a:off x="5034280" y="3168015"/>
            <a:ext cx="2123440" cy="521970"/>
          </a:xfrm>
          <a:prstGeom prst="rect">
            <a:avLst/>
          </a:prstGeom>
          <a:noFill/>
        </p:spPr>
        <p:txBody>
          <a:bodyPr wrap="square" rtlCol="0">
            <a:spAutoFit/>
          </a:bodyPr>
          <a:lstStyle/>
          <a:p>
            <a:pPr algn="dist"/>
            <a:r>
              <a:rPr lang="zh-CN" altLang="en-US" sz="2800" b="1" dirty="0">
                <a:latin typeface="思源黑体 CN Normal" panose="020B0400000000000000" charset="-122"/>
                <a:ea typeface="思源黑体 CN Normal" panose="020B0400000000000000" charset="-122"/>
              </a:rPr>
              <a:t>引言</a:t>
            </a:r>
          </a:p>
        </p:txBody>
      </p:sp>
      <p:sp>
        <p:nvSpPr>
          <p:cNvPr id="9" name="文本框 8"/>
          <p:cNvSpPr txBox="1"/>
          <p:nvPr/>
        </p:nvSpPr>
        <p:spPr>
          <a:xfrm>
            <a:off x="0" y="4774565"/>
            <a:ext cx="5360035" cy="414020"/>
          </a:xfrm>
          <a:prstGeom prst="rect">
            <a:avLst/>
          </a:prstGeom>
          <a:solidFill>
            <a:srgbClr val="EFC39E">
              <a:alpha val="50000"/>
            </a:srgbClr>
          </a:solidFill>
        </p:spPr>
        <p:txBody>
          <a:bodyPr wrap="square" rtlCol="0" anchor="t">
            <a:spAutoFit/>
          </a:bodyPr>
          <a:lstStyle/>
          <a:p>
            <a:pPr fontAlgn="auto">
              <a:lnSpc>
                <a:spcPct val="150000"/>
              </a:lnSpc>
            </a:pPr>
            <a:r>
              <a:rPr lang="zh-CN" altLang="en-US" sz="1400" b="1">
                <a:solidFill>
                  <a:schemeClr val="bg1"/>
                </a:solidFill>
                <a:latin typeface="思源黑体 CN Normal" panose="020B0400000000000000" charset="-122"/>
                <a:ea typeface="思源黑体 CN Normal" panose="020B0400000000000000" charset="-122"/>
                <a:cs typeface="思源黑体 CN Normal" panose="020B0400000000000000" charset="-122"/>
              </a:rPr>
              <a:t>Love is not a maybe thing. You know when you love someone. </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290195" y="-198120"/>
            <a:ext cx="3093085" cy="1578610"/>
          </a:xfrm>
          <a:custGeom>
            <a:avLst/>
            <a:gdLst>
              <a:gd name="connisteX0" fmla="*/ 223280 w 6572108"/>
              <a:gd name="connsiteY0" fmla="*/ 253163 h 3353830"/>
              <a:gd name="connisteX1" fmla="*/ 331230 w 6572108"/>
              <a:gd name="connsiteY1" fmla="*/ 2511858 h 3353830"/>
              <a:gd name="connisteX2" fmla="*/ 748425 w 6572108"/>
              <a:gd name="connsiteY2" fmla="*/ 3183053 h 3353830"/>
              <a:gd name="connisteX3" fmla="*/ 1528205 w 6572108"/>
              <a:gd name="connsiteY3" fmla="*/ 3327198 h 3353830"/>
              <a:gd name="connisteX4" fmla="*/ 2509915 w 6572108"/>
              <a:gd name="connsiteY4" fmla="*/ 2879523 h 3353830"/>
              <a:gd name="connisteX5" fmla="*/ 3440825 w 6572108"/>
              <a:gd name="connsiteY5" fmla="*/ 2021003 h 3353830"/>
              <a:gd name="connisteX6" fmla="*/ 4567315 w 6572108"/>
              <a:gd name="connsiteY6" fmla="*/ 1436168 h 3353830"/>
              <a:gd name="connisteX7" fmla="*/ 5649990 w 6572108"/>
              <a:gd name="connsiteY7" fmla="*/ 981508 h 3353830"/>
              <a:gd name="connisteX8" fmla="*/ 6177040 w 6572108"/>
              <a:gd name="connsiteY8" fmla="*/ 555423 h 3353830"/>
              <a:gd name="connisteX9" fmla="*/ 6292610 w 6572108"/>
              <a:gd name="connsiteY9" fmla="*/ 209983 h 3353830"/>
              <a:gd name="connisteX10" fmla="*/ 6256415 w 6572108"/>
              <a:gd name="connsiteY10" fmla="*/ 159818 h 3353830"/>
              <a:gd name="connisteX11" fmla="*/ 2892820 w 6572108"/>
              <a:gd name="connsiteY11" fmla="*/ 109018 h 3353830"/>
              <a:gd name="connisteX12" fmla="*/ 223280 w 6572108"/>
              <a:gd name="connsiteY12" fmla="*/ 253163 h 33538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6572108" h="3353831">
                <a:moveTo>
                  <a:pt x="223280" y="253164"/>
                </a:moveTo>
                <a:cubicBezTo>
                  <a:pt x="-289165" y="733859"/>
                  <a:pt x="226455" y="1925754"/>
                  <a:pt x="331230" y="2511859"/>
                </a:cubicBezTo>
                <a:cubicBezTo>
                  <a:pt x="436005" y="3097964"/>
                  <a:pt x="509030" y="3019859"/>
                  <a:pt x="748425" y="3183054"/>
                </a:cubicBezTo>
                <a:cubicBezTo>
                  <a:pt x="987820" y="3346249"/>
                  <a:pt x="1175780" y="3388159"/>
                  <a:pt x="1528205" y="3327199"/>
                </a:cubicBezTo>
                <a:cubicBezTo>
                  <a:pt x="1880630" y="3266239"/>
                  <a:pt x="2127645" y="3140509"/>
                  <a:pt x="2509915" y="2879524"/>
                </a:cubicBezTo>
                <a:cubicBezTo>
                  <a:pt x="2892185" y="2618539"/>
                  <a:pt x="3029345" y="2309929"/>
                  <a:pt x="3440825" y="2021004"/>
                </a:cubicBezTo>
                <a:cubicBezTo>
                  <a:pt x="3852305" y="1732079"/>
                  <a:pt x="4125355" y="1643814"/>
                  <a:pt x="4567315" y="1436169"/>
                </a:cubicBezTo>
                <a:cubicBezTo>
                  <a:pt x="5009275" y="1228524"/>
                  <a:pt x="5328045" y="1157404"/>
                  <a:pt x="5649990" y="981509"/>
                </a:cubicBezTo>
                <a:cubicBezTo>
                  <a:pt x="5971935" y="805614"/>
                  <a:pt x="6048770" y="709729"/>
                  <a:pt x="6177040" y="555424"/>
                </a:cubicBezTo>
                <a:cubicBezTo>
                  <a:pt x="6305310" y="401119"/>
                  <a:pt x="6276735" y="289359"/>
                  <a:pt x="6292610" y="209984"/>
                </a:cubicBezTo>
                <a:cubicBezTo>
                  <a:pt x="6308485" y="130609"/>
                  <a:pt x="6936500" y="180139"/>
                  <a:pt x="6256415" y="159819"/>
                </a:cubicBezTo>
                <a:cubicBezTo>
                  <a:pt x="5576330" y="139499"/>
                  <a:pt x="4099320" y="90604"/>
                  <a:pt x="2892820" y="109019"/>
                </a:cubicBezTo>
                <a:cubicBezTo>
                  <a:pt x="1686320" y="127434"/>
                  <a:pt x="735725" y="-227531"/>
                  <a:pt x="223280" y="253164"/>
                </a:cubicBezTo>
                <a:close/>
              </a:path>
            </a:pathLst>
          </a:custGeom>
          <a:solidFill>
            <a:srgbClr val="BC8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0181590" y="5732145"/>
            <a:ext cx="2710815" cy="1562100"/>
          </a:xfrm>
          <a:custGeom>
            <a:avLst/>
            <a:gdLst>
              <a:gd name="connisteX0" fmla="*/ 7395495 w 8076481"/>
              <a:gd name="connsiteY0" fmla="*/ 340085 h 4653764"/>
              <a:gd name="connisteX1" fmla="*/ 6572535 w 8076481"/>
              <a:gd name="connsiteY1" fmla="*/ 145140 h 4653764"/>
              <a:gd name="connisteX2" fmla="*/ 4696110 w 8076481"/>
              <a:gd name="connsiteY2" fmla="*/ 94975 h 4653764"/>
              <a:gd name="connisteX3" fmla="*/ 3324510 w 8076481"/>
              <a:gd name="connsiteY3" fmla="*/ 484230 h 4653764"/>
              <a:gd name="connisteX4" fmla="*/ 2458370 w 8076481"/>
              <a:gd name="connsiteY4" fmla="*/ 961115 h 4653764"/>
              <a:gd name="connisteX5" fmla="*/ 1657000 w 8076481"/>
              <a:gd name="connsiteY5" fmla="*/ 1754865 h 4653764"/>
              <a:gd name="connisteX6" fmla="*/ 1223930 w 8076481"/>
              <a:gd name="connsiteY6" fmla="*/ 2361290 h 4653764"/>
              <a:gd name="connisteX7" fmla="*/ 978185 w 8076481"/>
              <a:gd name="connsiteY7" fmla="*/ 2895325 h 4653764"/>
              <a:gd name="connisteX8" fmla="*/ 639095 w 8076481"/>
              <a:gd name="connsiteY8" fmla="*/ 3443965 h 4653764"/>
              <a:gd name="connisteX9" fmla="*/ 523525 w 8076481"/>
              <a:gd name="connsiteY9" fmla="*/ 3855445 h 4653764"/>
              <a:gd name="connisteX10" fmla="*/ 538130 w 8076481"/>
              <a:gd name="connsiteY10" fmla="*/ 4331695 h 4653764"/>
              <a:gd name="connisteX11" fmla="*/ 639095 w 8076481"/>
              <a:gd name="connsiteY11" fmla="*/ 4252320 h 4653764"/>
              <a:gd name="connisteX12" fmla="*/ 7481855 w 8076481"/>
              <a:gd name="connsiteY12" fmla="*/ 4324710 h 4653764"/>
              <a:gd name="connisteX13" fmla="*/ 7431690 w 8076481"/>
              <a:gd name="connsiteY13" fmla="*/ 347070 h 4653764"/>
              <a:gd name="connisteX14" fmla="*/ 7395495 w 8076481"/>
              <a:gd name="connsiteY14" fmla="*/ 340085 h 465376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8076482" h="4653764">
                <a:moveTo>
                  <a:pt x="7395495" y="340086"/>
                </a:moveTo>
                <a:cubicBezTo>
                  <a:pt x="7223410" y="299446"/>
                  <a:pt x="7112285" y="194036"/>
                  <a:pt x="6572535" y="145141"/>
                </a:cubicBezTo>
                <a:cubicBezTo>
                  <a:pt x="6032785" y="96246"/>
                  <a:pt x="5345715" y="27031"/>
                  <a:pt x="4696110" y="94976"/>
                </a:cubicBezTo>
                <a:cubicBezTo>
                  <a:pt x="4046505" y="162921"/>
                  <a:pt x="3772185" y="310876"/>
                  <a:pt x="3324510" y="484231"/>
                </a:cubicBezTo>
                <a:cubicBezTo>
                  <a:pt x="2876835" y="657586"/>
                  <a:pt x="2791745" y="707116"/>
                  <a:pt x="2458370" y="961116"/>
                </a:cubicBezTo>
                <a:cubicBezTo>
                  <a:pt x="2124995" y="1215116"/>
                  <a:pt x="1904015" y="1474831"/>
                  <a:pt x="1657000" y="1754866"/>
                </a:cubicBezTo>
                <a:cubicBezTo>
                  <a:pt x="1409985" y="2034901"/>
                  <a:pt x="1359820" y="2133326"/>
                  <a:pt x="1223930" y="2361291"/>
                </a:cubicBezTo>
                <a:cubicBezTo>
                  <a:pt x="1088040" y="2589256"/>
                  <a:pt x="1095025" y="2678791"/>
                  <a:pt x="978185" y="2895326"/>
                </a:cubicBezTo>
                <a:cubicBezTo>
                  <a:pt x="861345" y="3111861"/>
                  <a:pt x="729900" y="3252196"/>
                  <a:pt x="639095" y="3443966"/>
                </a:cubicBezTo>
                <a:cubicBezTo>
                  <a:pt x="548290" y="3635736"/>
                  <a:pt x="543845" y="3677646"/>
                  <a:pt x="523525" y="3855446"/>
                </a:cubicBezTo>
                <a:cubicBezTo>
                  <a:pt x="503205" y="4033246"/>
                  <a:pt x="515270" y="4252321"/>
                  <a:pt x="538130" y="4331696"/>
                </a:cubicBezTo>
                <a:cubicBezTo>
                  <a:pt x="560990" y="4411071"/>
                  <a:pt x="-749650" y="4253591"/>
                  <a:pt x="639095" y="4252321"/>
                </a:cubicBezTo>
                <a:cubicBezTo>
                  <a:pt x="2027840" y="4251051"/>
                  <a:pt x="6123590" y="5105761"/>
                  <a:pt x="7481855" y="4324711"/>
                </a:cubicBezTo>
                <a:cubicBezTo>
                  <a:pt x="8840120" y="3543661"/>
                  <a:pt x="7448835" y="1143996"/>
                  <a:pt x="7431690" y="347071"/>
                </a:cubicBezTo>
                <a:cubicBezTo>
                  <a:pt x="7414545" y="-449854"/>
                  <a:pt x="7567580" y="380726"/>
                  <a:pt x="7395495" y="340086"/>
                </a:cubicBezTo>
                <a:close/>
              </a:path>
            </a:pathLst>
          </a:custGeom>
          <a:solidFill>
            <a:srgbClr val="EFC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280" y="304800"/>
            <a:ext cx="11521440" cy="6249035"/>
          </a:xfrm>
          <a:prstGeom prst="rect">
            <a:avLst/>
          </a:prstGeom>
          <a:noFill/>
          <a:ln>
            <a:solidFill>
              <a:srgbClr val="E8AA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51815" y="497205"/>
            <a:ext cx="509905" cy="583565"/>
          </a:xfrm>
          <a:prstGeom prst="rect">
            <a:avLst/>
          </a:prstGeom>
          <a:noFill/>
        </p:spPr>
        <p:txBody>
          <a:bodyPr wrap="none" rtlCol="0">
            <a:spAutoFit/>
          </a:bodyPr>
          <a:lstStyle/>
          <a:p>
            <a:r>
              <a:rPr lang="en-US" altLang="zh-CN" sz="3200" dirty="0">
                <a:solidFill>
                  <a:srgbClr val="E8AA77"/>
                </a:solidFill>
                <a:effectLst>
                  <a:outerShdw blurRad="50800" dist="50800" dir="5400000" algn="ctr" rotWithShape="0">
                    <a:srgbClr val="EFC39E">
                      <a:alpha val="100000"/>
                    </a:srgbClr>
                  </a:outerShdw>
                </a:effectLst>
                <a:latin typeface="站酷小薇LOGO体" panose="02010600010101010101" charset="-122"/>
                <a:ea typeface="站酷小薇LOGO体" panose="02010600010101010101" charset="-122"/>
              </a:rPr>
              <a:t>01</a:t>
            </a:r>
          </a:p>
        </p:txBody>
      </p:sp>
      <p:sp>
        <p:nvSpPr>
          <p:cNvPr id="2" name="文本框 1">
            <a:extLst>
              <a:ext uri="{FF2B5EF4-FFF2-40B4-BE49-F238E27FC236}">
                <a16:creationId xmlns:a16="http://schemas.microsoft.com/office/drawing/2014/main" id="{F047BC85-58A4-AB8D-F8A2-F0FB292B1A17}"/>
              </a:ext>
            </a:extLst>
          </p:cNvPr>
          <p:cNvSpPr txBox="1"/>
          <p:nvPr/>
        </p:nvSpPr>
        <p:spPr>
          <a:xfrm>
            <a:off x="764770" y="1184501"/>
            <a:ext cx="4480559" cy="2308324"/>
          </a:xfrm>
          <a:prstGeom prst="rect">
            <a:avLst/>
          </a:prstGeom>
          <a:noFill/>
        </p:spPr>
        <p:txBody>
          <a:bodyPr wrap="square" rtlCol="0">
            <a:spAutoFit/>
          </a:bodyPr>
          <a:lstStyle/>
          <a:p>
            <a:pPr algn="l"/>
            <a:r>
              <a:rPr lang="en-US" altLang="zh-CN" b="1" i="0" dirty="0">
                <a:solidFill>
                  <a:srgbClr val="4D4D4D"/>
                </a:solidFill>
                <a:effectLst/>
                <a:highlight>
                  <a:srgbClr val="FFFFFF"/>
                </a:highlight>
                <a:latin typeface="-apple-system"/>
              </a:rPr>
              <a:t>1.</a:t>
            </a:r>
            <a:r>
              <a:rPr lang="zh-CN" altLang="en-US" b="1" i="0" dirty="0">
                <a:solidFill>
                  <a:srgbClr val="4D4D4D"/>
                </a:solidFill>
                <a:effectLst/>
                <a:highlight>
                  <a:srgbClr val="FFFFFF"/>
                </a:highlight>
                <a:latin typeface="-apple-system"/>
              </a:rPr>
              <a:t>低光照图像增强</a:t>
            </a:r>
            <a:endParaRPr lang="zh-CN" altLang="en-US" b="0" i="0" dirty="0">
              <a:solidFill>
                <a:srgbClr val="4D4D4D"/>
              </a:solidFill>
              <a:effectLst/>
              <a:highlight>
                <a:srgbClr val="FFFFFF"/>
              </a:highlight>
              <a:latin typeface="-apple-system"/>
            </a:endParaRPr>
          </a:p>
          <a:p>
            <a:pPr algn="l"/>
            <a:r>
              <a:rPr lang="zh-CN" altLang="en-US" b="0" i="0" dirty="0">
                <a:solidFill>
                  <a:srgbClr val="4D4D4D"/>
                </a:solidFill>
                <a:effectLst/>
                <a:highlight>
                  <a:srgbClr val="FFFFFF"/>
                </a:highlight>
                <a:latin typeface="-apple-system"/>
              </a:rPr>
              <a:t>  低光图像增强是图像处理领域的一个重要研究方向，旨在改善在低照度条件下拍摄的图像质量。低光条件下的图像往往具有低对比度、噪点增加和细节丢失等问题。低光图像增强方法通过调整图像的亮度、对比度、色彩平衡等方面来提高图像的质量和视觉感知效果。</a:t>
            </a:r>
          </a:p>
        </p:txBody>
      </p:sp>
      <p:pic>
        <p:nvPicPr>
          <p:cNvPr id="3" name="图片 2">
            <a:extLst>
              <a:ext uri="{FF2B5EF4-FFF2-40B4-BE49-F238E27FC236}">
                <a16:creationId xmlns:a16="http://schemas.microsoft.com/office/drawing/2014/main" id="{84745D3E-100D-3271-F325-55603DC2AF4D}"/>
              </a:ext>
            </a:extLst>
          </p:cNvPr>
          <p:cNvPicPr>
            <a:picLocks noChangeAspect="1"/>
          </p:cNvPicPr>
          <p:nvPr/>
        </p:nvPicPr>
        <p:blipFill>
          <a:blip r:embed="rId3"/>
          <a:stretch>
            <a:fillRect/>
          </a:stretch>
        </p:blipFill>
        <p:spPr>
          <a:xfrm>
            <a:off x="5357589" y="1494624"/>
            <a:ext cx="6386871" cy="4391237"/>
          </a:xfrm>
          <a:prstGeom prst="rect">
            <a:avLst/>
          </a:prstGeom>
        </p:spPr>
      </p:pic>
      <p:sp>
        <p:nvSpPr>
          <p:cNvPr id="4" name="文本框 3">
            <a:extLst>
              <a:ext uri="{FF2B5EF4-FFF2-40B4-BE49-F238E27FC236}">
                <a16:creationId xmlns:a16="http://schemas.microsoft.com/office/drawing/2014/main" id="{6678C654-6186-68A1-8128-73C5477FA84B}"/>
              </a:ext>
            </a:extLst>
          </p:cNvPr>
          <p:cNvSpPr txBox="1"/>
          <p:nvPr/>
        </p:nvSpPr>
        <p:spPr>
          <a:xfrm>
            <a:off x="764770" y="3690878"/>
            <a:ext cx="4694352" cy="2862322"/>
          </a:xfrm>
          <a:prstGeom prst="rect">
            <a:avLst/>
          </a:prstGeom>
          <a:noFill/>
        </p:spPr>
        <p:txBody>
          <a:bodyPr wrap="square" rtlCol="0">
            <a:spAutoFit/>
          </a:bodyPr>
          <a:lstStyle/>
          <a:p>
            <a:r>
              <a:rPr lang="en-US" altLang="zh-CN" dirty="0"/>
              <a:t>2</a:t>
            </a:r>
            <a:r>
              <a:rPr lang="en-US" altLang="zh-CN" b="1" dirty="0">
                <a:solidFill>
                  <a:srgbClr val="4D4D4D"/>
                </a:solidFill>
                <a:highlight>
                  <a:srgbClr val="FFFFFF"/>
                </a:highlight>
                <a:latin typeface="-apple-system"/>
              </a:rPr>
              <a:t>.</a:t>
            </a:r>
            <a:r>
              <a:rPr lang="zh-CN" altLang="en-US" b="1" dirty="0">
                <a:solidFill>
                  <a:srgbClr val="4D4D4D"/>
                </a:solidFill>
                <a:highlight>
                  <a:srgbClr val="FFFFFF"/>
                </a:highlight>
                <a:latin typeface="-apple-system"/>
              </a:rPr>
              <a:t>图像的神经表示  </a:t>
            </a:r>
            <a:endParaRPr lang="en-US" altLang="zh-CN" b="1" dirty="0">
              <a:solidFill>
                <a:srgbClr val="4D4D4D"/>
              </a:solidFill>
              <a:highlight>
                <a:srgbClr val="FFFFFF"/>
              </a:highlight>
              <a:latin typeface="-apple-system"/>
            </a:endParaRPr>
          </a:p>
          <a:p>
            <a:r>
              <a:rPr lang="en-US" altLang="zh-CN" dirty="0"/>
              <a:t>    </a:t>
            </a:r>
            <a:r>
              <a:rPr lang="zh-CN" altLang="en-US" dirty="0"/>
              <a:t>图像的神经表示指的是通过神经网络模型对图像进行编码和表示的方法。传统的图像表示方法通常使用手工设计的特征提取器，如</a:t>
            </a:r>
            <a:r>
              <a:rPr lang="en-US" altLang="zh-CN" dirty="0"/>
              <a:t>SIFT</a:t>
            </a:r>
            <a:r>
              <a:rPr lang="zh-CN" altLang="en-US" dirty="0"/>
              <a:t>、</a:t>
            </a:r>
            <a:r>
              <a:rPr lang="en-US" altLang="zh-CN" dirty="0"/>
              <a:t>HOG</a:t>
            </a:r>
            <a:r>
              <a:rPr lang="zh-CN" altLang="en-US" dirty="0"/>
              <a:t>等。而神经表示方法则通过深度学习模型，如卷积神经网络（</a:t>
            </a:r>
            <a:r>
              <a:rPr lang="en-US" altLang="zh-CN" dirty="0"/>
              <a:t>CNN</a:t>
            </a:r>
            <a:r>
              <a:rPr lang="zh-CN" altLang="en-US" dirty="0"/>
              <a:t>）、自编码器等，学习到图像的高级特征表示。这些神经表示能够捕捉图像的语义信息和结构信息，对于图像分类、目标检测、图像生成等任务具有重要作用。</a:t>
            </a:r>
          </a:p>
        </p:txBody>
      </p:sp>
    </p:spTree>
    <p:custDataLst>
      <p:tags r:id="rId1"/>
    </p:custDataLst>
    <p:extLst>
      <p:ext uri="{BB962C8B-B14F-4D97-AF65-F5344CB8AC3E}">
        <p14:creationId xmlns:p14="http://schemas.microsoft.com/office/powerpoint/2010/main" val="207044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290195" y="-198120"/>
            <a:ext cx="3093085" cy="1578610"/>
          </a:xfrm>
          <a:custGeom>
            <a:avLst/>
            <a:gdLst>
              <a:gd name="connisteX0" fmla="*/ 223280 w 6572108"/>
              <a:gd name="connsiteY0" fmla="*/ 253163 h 3353830"/>
              <a:gd name="connisteX1" fmla="*/ 331230 w 6572108"/>
              <a:gd name="connsiteY1" fmla="*/ 2511858 h 3353830"/>
              <a:gd name="connisteX2" fmla="*/ 748425 w 6572108"/>
              <a:gd name="connsiteY2" fmla="*/ 3183053 h 3353830"/>
              <a:gd name="connisteX3" fmla="*/ 1528205 w 6572108"/>
              <a:gd name="connsiteY3" fmla="*/ 3327198 h 3353830"/>
              <a:gd name="connisteX4" fmla="*/ 2509915 w 6572108"/>
              <a:gd name="connsiteY4" fmla="*/ 2879523 h 3353830"/>
              <a:gd name="connisteX5" fmla="*/ 3440825 w 6572108"/>
              <a:gd name="connsiteY5" fmla="*/ 2021003 h 3353830"/>
              <a:gd name="connisteX6" fmla="*/ 4567315 w 6572108"/>
              <a:gd name="connsiteY6" fmla="*/ 1436168 h 3353830"/>
              <a:gd name="connisteX7" fmla="*/ 5649990 w 6572108"/>
              <a:gd name="connsiteY7" fmla="*/ 981508 h 3353830"/>
              <a:gd name="connisteX8" fmla="*/ 6177040 w 6572108"/>
              <a:gd name="connsiteY8" fmla="*/ 555423 h 3353830"/>
              <a:gd name="connisteX9" fmla="*/ 6292610 w 6572108"/>
              <a:gd name="connsiteY9" fmla="*/ 209983 h 3353830"/>
              <a:gd name="connisteX10" fmla="*/ 6256415 w 6572108"/>
              <a:gd name="connsiteY10" fmla="*/ 159818 h 3353830"/>
              <a:gd name="connisteX11" fmla="*/ 2892820 w 6572108"/>
              <a:gd name="connsiteY11" fmla="*/ 109018 h 3353830"/>
              <a:gd name="connisteX12" fmla="*/ 223280 w 6572108"/>
              <a:gd name="connsiteY12" fmla="*/ 253163 h 33538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6572108" h="3353831">
                <a:moveTo>
                  <a:pt x="223280" y="253164"/>
                </a:moveTo>
                <a:cubicBezTo>
                  <a:pt x="-289165" y="733859"/>
                  <a:pt x="226455" y="1925754"/>
                  <a:pt x="331230" y="2511859"/>
                </a:cubicBezTo>
                <a:cubicBezTo>
                  <a:pt x="436005" y="3097964"/>
                  <a:pt x="509030" y="3019859"/>
                  <a:pt x="748425" y="3183054"/>
                </a:cubicBezTo>
                <a:cubicBezTo>
                  <a:pt x="987820" y="3346249"/>
                  <a:pt x="1175780" y="3388159"/>
                  <a:pt x="1528205" y="3327199"/>
                </a:cubicBezTo>
                <a:cubicBezTo>
                  <a:pt x="1880630" y="3266239"/>
                  <a:pt x="2127645" y="3140509"/>
                  <a:pt x="2509915" y="2879524"/>
                </a:cubicBezTo>
                <a:cubicBezTo>
                  <a:pt x="2892185" y="2618539"/>
                  <a:pt x="3029345" y="2309929"/>
                  <a:pt x="3440825" y="2021004"/>
                </a:cubicBezTo>
                <a:cubicBezTo>
                  <a:pt x="3852305" y="1732079"/>
                  <a:pt x="4125355" y="1643814"/>
                  <a:pt x="4567315" y="1436169"/>
                </a:cubicBezTo>
                <a:cubicBezTo>
                  <a:pt x="5009275" y="1228524"/>
                  <a:pt x="5328045" y="1157404"/>
                  <a:pt x="5649990" y="981509"/>
                </a:cubicBezTo>
                <a:cubicBezTo>
                  <a:pt x="5971935" y="805614"/>
                  <a:pt x="6048770" y="709729"/>
                  <a:pt x="6177040" y="555424"/>
                </a:cubicBezTo>
                <a:cubicBezTo>
                  <a:pt x="6305310" y="401119"/>
                  <a:pt x="6276735" y="289359"/>
                  <a:pt x="6292610" y="209984"/>
                </a:cubicBezTo>
                <a:cubicBezTo>
                  <a:pt x="6308485" y="130609"/>
                  <a:pt x="6936500" y="180139"/>
                  <a:pt x="6256415" y="159819"/>
                </a:cubicBezTo>
                <a:cubicBezTo>
                  <a:pt x="5576330" y="139499"/>
                  <a:pt x="4099320" y="90604"/>
                  <a:pt x="2892820" y="109019"/>
                </a:cubicBezTo>
                <a:cubicBezTo>
                  <a:pt x="1686320" y="127434"/>
                  <a:pt x="735725" y="-227531"/>
                  <a:pt x="223280" y="253164"/>
                </a:cubicBezTo>
                <a:close/>
              </a:path>
            </a:pathLst>
          </a:custGeom>
          <a:solidFill>
            <a:srgbClr val="BC8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0181590" y="5732145"/>
            <a:ext cx="2710815" cy="1562100"/>
          </a:xfrm>
          <a:custGeom>
            <a:avLst/>
            <a:gdLst>
              <a:gd name="connisteX0" fmla="*/ 7395495 w 8076481"/>
              <a:gd name="connsiteY0" fmla="*/ 340085 h 4653764"/>
              <a:gd name="connisteX1" fmla="*/ 6572535 w 8076481"/>
              <a:gd name="connsiteY1" fmla="*/ 145140 h 4653764"/>
              <a:gd name="connisteX2" fmla="*/ 4696110 w 8076481"/>
              <a:gd name="connsiteY2" fmla="*/ 94975 h 4653764"/>
              <a:gd name="connisteX3" fmla="*/ 3324510 w 8076481"/>
              <a:gd name="connsiteY3" fmla="*/ 484230 h 4653764"/>
              <a:gd name="connisteX4" fmla="*/ 2458370 w 8076481"/>
              <a:gd name="connsiteY4" fmla="*/ 961115 h 4653764"/>
              <a:gd name="connisteX5" fmla="*/ 1657000 w 8076481"/>
              <a:gd name="connsiteY5" fmla="*/ 1754865 h 4653764"/>
              <a:gd name="connisteX6" fmla="*/ 1223930 w 8076481"/>
              <a:gd name="connsiteY6" fmla="*/ 2361290 h 4653764"/>
              <a:gd name="connisteX7" fmla="*/ 978185 w 8076481"/>
              <a:gd name="connsiteY7" fmla="*/ 2895325 h 4653764"/>
              <a:gd name="connisteX8" fmla="*/ 639095 w 8076481"/>
              <a:gd name="connsiteY8" fmla="*/ 3443965 h 4653764"/>
              <a:gd name="connisteX9" fmla="*/ 523525 w 8076481"/>
              <a:gd name="connsiteY9" fmla="*/ 3855445 h 4653764"/>
              <a:gd name="connisteX10" fmla="*/ 538130 w 8076481"/>
              <a:gd name="connsiteY10" fmla="*/ 4331695 h 4653764"/>
              <a:gd name="connisteX11" fmla="*/ 639095 w 8076481"/>
              <a:gd name="connsiteY11" fmla="*/ 4252320 h 4653764"/>
              <a:gd name="connisteX12" fmla="*/ 7481855 w 8076481"/>
              <a:gd name="connsiteY12" fmla="*/ 4324710 h 4653764"/>
              <a:gd name="connisteX13" fmla="*/ 7431690 w 8076481"/>
              <a:gd name="connsiteY13" fmla="*/ 347070 h 4653764"/>
              <a:gd name="connisteX14" fmla="*/ 7395495 w 8076481"/>
              <a:gd name="connsiteY14" fmla="*/ 340085 h 465376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8076482" h="4653764">
                <a:moveTo>
                  <a:pt x="7395495" y="340086"/>
                </a:moveTo>
                <a:cubicBezTo>
                  <a:pt x="7223410" y="299446"/>
                  <a:pt x="7112285" y="194036"/>
                  <a:pt x="6572535" y="145141"/>
                </a:cubicBezTo>
                <a:cubicBezTo>
                  <a:pt x="6032785" y="96246"/>
                  <a:pt x="5345715" y="27031"/>
                  <a:pt x="4696110" y="94976"/>
                </a:cubicBezTo>
                <a:cubicBezTo>
                  <a:pt x="4046505" y="162921"/>
                  <a:pt x="3772185" y="310876"/>
                  <a:pt x="3324510" y="484231"/>
                </a:cubicBezTo>
                <a:cubicBezTo>
                  <a:pt x="2876835" y="657586"/>
                  <a:pt x="2791745" y="707116"/>
                  <a:pt x="2458370" y="961116"/>
                </a:cubicBezTo>
                <a:cubicBezTo>
                  <a:pt x="2124995" y="1215116"/>
                  <a:pt x="1904015" y="1474831"/>
                  <a:pt x="1657000" y="1754866"/>
                </a:cubicBezTo>
                <a:cubicBezTo>
                  <a:pt x="1409985" y="2034901"/>
                  <a:pt x="1359820" y="2133326"/>
                  <a:pt x="1223930" y="2361291"/>
                </a:cubicBezTo>
                <a:cubicBezTo>
                  <a:pt x="1088040" y="2589256"/>
                  <a:pt x="1095025" y="2678791"/>
                  <a:pt x="978185" y="2895326"/>
                </a:cubicBezTo>
                <a:cubicBezTo>
                  <a:pt x="861345" y="3111861"/>
                  <a:pt x="729900" y="3252196"/>
                  <a:pt x="639095" y="3443966"/>
                </a:cubicBezTo>
                <a:cubicBezTo>
                  <a:pt x="548290" y="3635736"/>
                  <a:pt x="543845" y="3677646"/>
                  <a:pt x="523525" y="3855446"/>
                </a:cubicBezTo>
                <a:cubicBezTo>
                  <a:pt x="503205" y="4033246"/>
                  <a:pt x="515270" y="4252321"/>
                  <a:pt x="538130" y="4331696"/>
                </a:cubicBezTo>
                <a:cubicBezTo>
                  <a:pt x="560990" y="4411071"/>
                  <a:pt x="-749650" y="4253591"/>
                  <a:pt x="639095" y="4252321"/>
                </a:cubicBezTo>
                <a:cubicBezTo>
                  <a:pt x="2027840" y="4251051"/>
                  <a:pt x="6123590" y="5105761"/>
                  <a:pt x="7481855" y="4324711"/>
                </a:cubicBezTo>
                <a:cubicBezTo>
                  <a:pt x="8840120" y="3543661"/>
                  <a:pt x="7448835" y="1143996"/>
                  <a:pt x="7431690" y="347071"/>
                </a:cubicBezTo>
                <a:cubicBezTo>
                  <a:pt x="7414545" y="-449854"/>
                  <a:pt x="7567580" y="380726"/>
                  <a:pt x="7395495" y="340086"/>
                </a:cubicBezTo>
                <a:close/>
              </a:path>
            </a:pathLst>
          </a:custGeom>
          <a:solidFill>
            <a:srgbClr val="EFC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280" y="304800"/>
            <a:ext cx="11521440" cy="6249035"/>
          </a:xfrm>
          <a:prstGeom prst="rect">
            <a:avLst/>
          </a:prstGeom>
          <a:noFill/>
          <a:ln>
            <a:solidFill>
              <a:srgbClr val="E8AA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51815" y="497205"/>
            <a:ext cx="526106" cy="584775"/>
          </a:xfrm>
          <a:prstGeom prst="rect">
            <a:avLst/>
          </a:prstGeom>
          <a:noFill/>
        </p:spPr>
        <p:txBody>
          <a:bodyPr wrap="none" rtlCol="0">
            <a:spAutoFit/>
          </a:bodyPr>
          <a:lstStyle/>
          <a:p>
            <a:r>
              <a:rPr lang="en-US" altLang="zh-CN" sz="3200" dirty="0">
                <a:solidFill>
                  <a:srgbClr val="E8AA77"/>
                </a:solidFill>
                <a:effectLst>
                  <a:outerShdw blurRad="50800" dist="50800" dir="5400000" algn="ctr" rotWithShape="0">
                    <a:srgbClr val="EFC39E">
                      <a:alpha val="100000"/>
                    </a:srgbClr>
                  </a:outerShdw>
                </a:effectLst>
                <a:latin typeface="站酷小薇LOGO体" panose="02010600010101010101" charset="-122"/>
                <a:ea typeface="站酷小薇LOGO体" panose="02010600010101010101" charset="-122"/>
              </a:rPr>
              <a:t>02</a:t>
            </a:r>
          </a:p>
        </p:txBody>
      </p:sp>
      <p:sp>
        <p:nvSpPr>
          <p:cNvPr id="2" name="文本框 1">
            <a:extLst>
              <a:ext uri="{FF2B5EF4-FFF2-40B4-BE49-F238E27FC236}">
                <a16:creationId xmlns:a16="http://schemas.microsoft.com/office/drawing/2014/main" id="{63FB24AE-204B-6669-2837-EE2BCA5B071E}"/>
              </a:ext>
            </a:extLst>
          </p:cNvPr>
          <p:cNvSpPr txBox="1"/>
          <p:nvPr/>
        </p:nvSpPr>
        <p:spPr>
          <a:xfrm>
            <a:off x="1407621" y="497205"/>
            <a:ext cx="9939251" cy="1754326"/>
          </a:xfrm>
          <a:prstGeom prst="rect">
            <a:avLst/>
          </a:prstGeom>
          <a:noFill/>
        </p:spPr>
        <p:txBody>
          <a:bodyPr wrap="square" rtlCol="0">
            <a:spAutoFit/>
          </a:bodyPr>
          <a:lstStyle/>
          <a:p>
            <a:r>
              <a:rPr lang="en-US" altLang="zh-CN" b="1" dirty="0">
                <a:solidFill>
                  <a:srgbClr val="4D4D4D"/>
                </a:solidFill>
                <a:highlight>
                  <a:srgbClr val="FFFFFF"/>
                </a:highlight>
                <a:latin typeface="-apple-system"/>
              </a:rPr>
              <a:t>3.</a:t>
            </a:r>
            <a:r>
              <a:rPr lang="zh-CN" altLang="en-US" b="1" dirty="0">
                <a:solidFill>
                  <a:srgbClr val="4D4D4D"/>
                </a:solidFill>
                <a:highlight>
                  <a:srgbClr val="FFFFFF"/>
                </a:highlight>
                <a:latin typeface="-apple-system"/>
              </a:rPr>
              <a:t>多模态学习 </a:t>
            </a:r>
            <a:r>
              <a:rPr lang="zh-CN" altLang="en-US" dirty="0"/>
              <a:t> 多模态学习是指利用不同的感知模态（如图像、文本、语音等）之间的关联性进行联合学习和信息融合的方法。</a:t>
            </a:r>
            <a:r>
              <a:rPr lang="en-US" altLang="zh-CN" dirty="0"/>
              <a:t>Radford</a:t>
            </a:r>
            <a:r>
              <a:rPr lang="zh-CN" altLang="en-US" dirty="0"/>
              <a:t>提出从语言监督中学习视觉模型，称为</a:t>
            </a:r>
            <a:r>
              <a:rPr lang="en-US" altLang="zh-CN" dirty="0"/>
              <a:t>CLIP</a:t>
            </a:r>
            <a:r>
              <a:rPr lang="zh-CN" altLang="en-US" dirty="0"/>
              <a:t>。经过</a:t>
            </a:r>
            <a:r>
              <a:rPr lang="en-US" altLang="zh-CN" dirty="0"/>
              <a:t>4</a:t>
            </a:r>
            <a:r>
              <a:rPr lang="zh-CN" altLang="en-US" dirty="0"/>
              <a:t>亿对图像</a:t>
            </a:r>
            <a:r>
              <a:rPr lang="en-US" altLang="zh-CN" dirty="0"/>
              <a:t>-</a:t>
            </a:r>
            <a:r>
              <a:rPr lang="zh-CN" altLang="en-US" dirty="0"/>
              <a:t>文本对的训练，它可以用自然语言描述任何视觉概念，并且无需任何特定的训练就可以转移到其他任务中。</a:t>
            </a:r>
            <a:r>
              <a:rPr lang="en-US" altLang="zh-CN" dirty="0"/>
              <a:t>CLIP</a:t>
            </a:r>
            <a:r>
              <a:rPr lang="zh-CN" altLang="en-US" dirty="0"/>
              <a:t>模型的核心思想是通过对图像和文本进行对比学习，使得它们在嵌入空间中的表示能够相互匹配。这意味着，在嵌入空间中，相关的图像和文本将被映射到相近的位置，从而使得模型能够理解图像和文本之间的语义关系，如图。</a:t>
            </a:r>
          </a:p>
        </p:txBody>
      </p:sp>
      <p:pic>
        <p:nvPicPr>
          <p:cNvPr id="3" name="图片 2">
            <a:extLst>
              <a:ext uri="{FF2B5EF4-FFF2-40B4-BE49-F238E27FC236}">
                <a16:creationId xmlns:a16="http://schemas.microsoft.com/office/drawing/2014/main" id="{D93ED637-8AC0-2561-57E0-D6481E3B37C2}"/>
              </a:ext>
            </a:extLst>
          </p:cNvPr>
          <p:cNvPicPr>
            <a:picLocks noChangeAspect="1"/>
          </p:cNvPicPr>
          <p:nvPr/>
        </p:nvPicPr>
        <p:blipFill>
          <a:blip r:embed="rId3"/>
          <a:stretch>
            <a:fillRect/>
          </a:stretch>
        </p:blipFill>
        <p:spPr>
          <a:xfrm>
            <a:off x="551815" y="2591451"/>
            <a:ext cx="5004262" cy="3654565"/>
          </a:xfrm>
          <a:prstGeom prst="rect">
            <a:avLst/>
          </a:prstGeom>
        </p:spPr>
      </p:pic>
      <p:sp>
        <p:nvSpPr>
          <p:cNvPr id="4" name="文本框 3">
            <a:extLst>
              <a:ext uri="{FF2B5EF4-FFF2-40B4-BE49-F238E27FC236}">
                <a16:creationId xmlns:a16="http://schemas.microsoft.com/office/drawing/2014/main" id="{AA0C543F-41A3-9700-28A1-9B23FE96B6BD}"/>
              </a:ext>
            </a:extLst>
          </p:cNvPr>
          <p:cNvSpPr txBox="1"/>
          <p:nvPr/>
        </p:nvSpPr>
        <p:spPr>
          <a:xfrm>
            <a:off x="5987934" y="2630557"/>
            <a:ext cx="5358938" cy="2862322"/>
          </a:xfrm>
          <a:prstGeom prst="rect">
            <a:avLst/>
          </a:prstGeom>
          <a:noFill/>
        </p:spPr>
        <p:txBody>
          <a:bodyPr wrap="square" rtlCol="0">
            <a:spAutoFit/>
          </a:bodyPr>
          <a:lstStyle/>
          <a:p>
            <a:r>
              <a:rPr lang="en-US" altLang="zh-CN" dirty="0"/>
              <a:t>CLIP</a:t>
            </a:r>
            <a:r>
              <a:rPr lang="zh-CN" altLang="en-US" dirty="0"/>
              <a:t>模型通过一个共享的编码器来处理图像和文本输入。对于图像，它使用卷积神经网络（</a:t>
            </a:r>
            <a:r>
              <a:rPr lang="en-US" altLang="zh-CN" dirty="0"/>
              <a:t>CNN</a:t>
            </a:r>
            <a:r>
              <a:rPr lang="zh-CN" altLang="en-US" dirty="0"/>
              <a:t>）对图像进行编码；对于文本，它使用</a:t>
            </a:r>
            <a:r>
              <a:rPr lang="en-US" altLang="zh-CN" dirty="0"/>
              <a:t>Transformer</a:t>
            </a:r>
            <a:r>
              <a:rPr lang="zh-CN" altLang="en-US" dirty="0"/>
              <a:t>模型对文本进行编码。编码器的输出表示图像和文本在嵌入空间中的表示。</a:t>
            </a:r>
            <a:r>
              <a:rPr lang="en-US" altLang="zh-CN" dirty="0"/>
              <a:t>CLIP</a:t>
            </a:r>
            <a:r>
              <a:rPr lang="zh-CN" altLang="en-US" dirty="0"/>
              <a:t>模型的优点是不需要大量的标注数据，可以使用大规模的无标注图像和文本数据进行预训练。预训练后的</a:t>
            </a:r>
            <a:r>
              <a:rPr lang="en-US" altLang="zh-CN" dirty="0"/>
              <a:t>CLIP</a:t>
            </a:r>
            <a:r>
              <a:rPr lang="zh-CN" altLang="en-US" dirty="0"/>
              <a:t>模型可以用于多种任务，如图像分类、图像生成、图像检索等。它在许多视觉和语言相关的任务中取得了出色的性能，并展现了强大的泛化能力。</a:t>
            </a:r>
          </a:p>
        </p:txBody>
      </p:sp>
    </p:spTree>
    <p:custDataLst>
      <p:tags r:id="rId1"/>
    </p:custDataLst>
    <p:extLst>
      <p:ext uri="{BB962C8B-B14F-4D97-AF65-F5344CB8AC3E}">
        <p14:creationId xmlns:p14="http://schemas.microsoft.com/office/powerpoint/2010/main" val="2045666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3e7c6b09197f55e0fa265a8790769818"/>
          <p:cNvPicPr>
            <a:picLocks noChangeAspect="1"/>
          </p:cNvPicPr>
          <p:nvPr/>
        </p:nvPicPr>
        <p:blipFill>
          <a:blip r:embed="rId3"/>
          <a:stretch>
            <a:fillRect/>
          </a:stretch>
        </p:blipFill>
        <p:spPr>
          <a:xfrm rot="16200000">
            <a:off x="2666365" y="-2667000"/>
            <a:ext cx="6858635" cy="12192000"/>
          </a:xfrm>
          <a:prstGeom prst="rect">
            <a:avLst/>
          </a:prstGeom>
        </p:spPr>
      </p:pic>
      <p:sp>
        <p:nvSpPr>
          <p:cNvPr id="4" name="矩形 3"/>
          <p:cNvSpPr/>
          <p:nvPr/>
        </p:nvSpPr>
        <p:spPr>
          <a:xfrm>
            <a:off x="0" y="2355850"/>
            <a:ext cx="7539990" cy="2147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58140" y="2876550"/>
            <a:ext cx="4770120" cy="1106805"/>
          </a:xfrm>
          <a:prstGeom prst="rect">
            <a:avLst/>
          </a:prstGeom>
          <a:noFill/>
        </p:spPr>
        <p:txBody>
          <a:bodyPr wrap="square" rtlCol="0">
            <a:spAutoFit/>
          </a:bodyPr>
          <a:lstStyle/>
          <a:p>
            <a:pPr algn="l"/>
            <a:r>
              <a:rPr lang="en-US" altLang="zh-CN" sz="6600">
                <a:ln>
                  <a:noFill/>
                </a:ln>
                <a:solidFill>
                  <a:srgbClr val="BC8068"/>
                </a:solidFill>
                <a:effectLst>
                  <a:outerShdw blurRad="50800" dist="38100" dir="5400000" algn="ctr" rotWithShape="0">
                    <a:srgbClr val="E8AA77">
                      <a:alpha val="100000"/>
                    </a:srgbClr>
                  </a:outerShdw>
                </a:effectLst>
                <a:latin typeface="站酷小薇LOGO体" panose="02010600010101010101" charset="-122"/>
                <a:ea typeface="站酷小薇LOGO体" panose="02010600010101010101" charset="-122"/>
              </a:rPr>
              <a:t>PART TWO</a:t>
            </a:r>
          </a:p>
        </p:txBody>
      </p:sp>
      <p:sp>
        <p:nvSpPr>
          <p:cNvPr id="5" name="文本框 4"/>
          <p:cNvSpPr txBox="1"/>
          <p:nvPr/>
        </p:nvSpPr>
        <p:spPr>
          <a:xfrm>
            <a:off x="5034280" y="3168015"/>
            <a:ext cx="2123440" cy="521970"/>
          </a:xfrm>
          <a:prstGeom prst="rect">
            <a:avLst/>
          </a:prstGeom>
          <a:noFill/>
        </p:spPr>
        <p:txBody>
          <a:bodyPr wrap="square" rtlCol="0">
            <a:spAutoFit/>
          </a:bodyPr>
          <a:lstStyle/>
          <a:p>
            <a:pPr algn="dist"/>
            <a:r>
              <a:rPr lang="zh-CN" altLang="en-US" sz="2800" b="1" dirty="0">
                <a:latin typeface="思源黑体 CN Normal" panose="020B0400000000000000" charset="-122"/>
                <a:ea typeface="思源黑体 CN Normal" panose="020B0400000000000000" charset="-122"/>
              </a:rPr>
              <a:t>所遇挑战</a:t>
            </a:r>
          </a:p>
        </p:txBody>
      </p:sp>
      <p:sp>
        <p:nvSpPr>
          <p:cNvPr id="9" name="文本框 8"/>
          <p:cNvSpPr txBox="1"/>
          <p:nvPr/>
        </p:nvSpPr>
        <p:spPr>
          <a:xfrm>
            <a:off x="0" y="4774565"/>
            <a:ext cx="5360035" cy="414020"/>
          </a:xfrm>
          <a:prstGeom prst="rect">
            <a:avLst/>
          </a:prstGeom>
          <a:solidFill>
            <a:srgbClr val="EFC39E">
              <a:alpha val="50000"/>
            </a:srgbClr>
          </a:solidFill>
        </p:spPr>
        <p:txBody>
          <a:bodyPr wrap="square" rtlCol="0" anchor="t">
            <a:spAutoFit/>
          </a:bodyPr>
          <a:lstStyle/>
          <a:p>
            <a:pPr fontAlgn="auto">
              <a:lnSpc>
                <a:spcPct val="150000"/>
              </a:lnSpc>
            </a:pPr>
            <a:r>
              <a:rPr lang="zh-CN" altLang="en-US" sz="1400" b="1">
                <a:solidFill>
                  <a:schemeClr val="bg1"/>
                </a:solidFill>
                <a:latin typeface="思源黑体 CN Normal" panose="020B0400000000000000" charset="-122"/>
                <a:ea typeface="思源黑体 CN Normal" panose="020B0400000000000000" charset="-122"/>
                <a:cs typeface="思源黑体 CN Normal" panose="020B0400000000000000" charset="-122"/>
              </a:rPr>
              <a:t>Love is not a maybe thing. You know when you love someone. </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290195" y="-198120"/>
            <a:ext cx="3093085" cy="1578610"/>
          </a:xfrm>
          <a:custGeom>
            <a:avLst/>
            <a:gdLst>
              <a:gd name="connisteX0" fmla="*/ 223280 w 6572108"/>
              <a:gd name="connsiteY0" fmla="*/ 253163 h 3353830"/>
              <a:gd name="connisteX1" fmla="*/ 331230 w 6572108"/>
              <a:gd name="connsiteY1" fmla="*/ 2511858 h 3353830"/>
              <a:gd name="connisteX2" fmla="*/ 748425 w 6572108"/>
              <a:gd name="connsiteY2" fmla="*/ 3183053 h 3353830"/>
              <a:gd name="connisteX3" fmla="*/ 1528205 w 6572108"/>
              <a:gd name="connsiteY3" fmla="*/ 3327198 h 3353830"/>
              <a:gd name="connisteX4" fmla="*/ 2509915 w 6572108"/>
              <a:gd name="connsiteY4" fmla="*/ 2879523 h 3353830"/>
              <a:gd name="connisteX5" fmla="*/ 3440825 w 6572108"/>
              <a:gd name="connsiteY5" fmla="*/ 2021003 h 3353830"/>
              <a:gd name="connisteX6" fmla="*/ 4567315 w 6572108"/>
              <a:gd name="connsiteY6" fmla="*/ 1436168 h 3353830"/>
              <a:gd name="connisteX7" fmla="*/ 5649990 w 6572108"/>
              <a:gd name="connsiteY7" fmla="*/ 981508 h 3353830"/>
              <a:gd name="connisteX8" fmla="*/ 6177040 w 6572108"/>
              <a:gd name="connsiteY8" fmla="*/ 555423 h 3353830"/>
              <a:gd name="connisteX9" fmla="*/ 6292610 w 6572108"/>
              <a:gd name="connsiteY9" fmla="*/ 209983 h 3353830"/>
              <a:gd name="connisteX10" fmla="*/ 6256415 w 6572108"/>
              <a:gd name="connsiteY10" fmla="*/ 159818 h 3353830"/>
              <a:gd name="connisteX11" fmla="*/ 2892820 w 6572108"/>
              <a:gd name="connsiteY11" fmla="*/ 109018 h 3353830"/>
              <a:gd name="connisteX12" fmla="*/ 223280 w 6572108"/>
              <a:gd name="connsiteY12" fmla="*/ 253163 h 33538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6572108" h="3353831">
                <a:moveTo>
                  <a:pt x="223280" y="253164"/>
                </a:moveTo>
                <a:cubicBezTo>
                  <a:pt x="-289165" y="733859"/>
                  <a:pt x="226455" y="1925754"/>
                  <a:pt x="331230" y="2511859"/>
                </a:cubicBezTo>
                <a:cubicBezTo>
                  <a:pt x="436005" y="3097964"/>
                  <a:pt x="509030" y="3019859"/>
                  <a:pt x="748425" y="3183054"/>
                </a:cubicBezTo>
                <a:cubicBezTo>
                  <a:pt x="987820" y="3346249"/>
                  <a:pt x="1175780" y="3388159"/>
                  <a:pt x="1528205" y="3327199"/>
                </a:cubicBezTo>
                <a:cubicBezTo>
                  <a:pt x="1880630" y="3266239"/>
                  <a:pt x="2127645" y="3140509"/>
                  <a:pt x="2509915" y="2879524"/>
                </a:cubicBezTo>
                <a:cubicBezTo>
                  <a:pt x="2892185" y="2618539"/>
                  <a:pt x="3029345" y="2309929"/>
                  <a:pt x="3440825" y="2021004"/>
                </a:cubicBezTo>
                <a:cubicBezTo>
                  <a:pt x="3852305" y="1732079"/>
                  <a:pt x="4125355" y="1643814"/>
                  <a:pt x="4567315" y="1436169"/>
                </a:cubicBezTo>
                <a:cubicBezTo>
                  <a:pt x="5009275" y="1228524"/>
                  <a:pt x="5328045" y="1157404"/>
                  <a:pt x="5649990" y="981509"/>
                </a:cubicBezTo>
                <a:cubicBezTo>
                  <a:pt x="5971935" y="805614"/>
                  <a:pt x="6048770" y="709729"/>
                  <a:pt x="6177040" y="555424"/>
                </a:cubicBezTo>
                <a:cubicBezTo>
                  <a:pt x="6305310" y="401119"/>
                  <a:pt x="6276735" y="289359"/>
                  <a:pt x="6292610" y="209984"/>
                </a:cubicBezTo>
                <a:cubicBezTo>
                  <a:pt x="6308485" y="130609"/>
                  <a:pt x="6936500" y="180139"/>
                  <a:pt x="6256415" y="159819"/>
                </a:cubicBezTo>
                <a:cubicBezTo>
                  <a:pt x="5576330" y="139499"/>
                  <a:pt x="4099320" y="90604"/>
                  <a:pt x="2892820" y="109019"/>
                </a:cubicBezTo>
                <a:cubicBezTo>
                  <a:pt x="1686320" y="127434"/>
                  <a:pt x="735725" y="-227531"/>
                  <a:pt x="223280" y="253164"/>
                </a:cubicBezTo>
                <a:close/>
              </a:path>
            </a:pathLst>
          </a:custGeom>
          <a:solidFill>
            <a:srgbClr val="BC8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0181590" y="5732145"/>
            <a:ext cx="2710815" cy="1562100"/>
          </a:xfrm>
          <a:custGeom>
            <a:avLst/>
            <a:gdLst>
              <a:gd name="connisteX0" fmla="*/ 7395495 w 8076481"/>
              <a:gd name="connsiteY0" fmla="*/ 340085 h 4653764"/>
              <a:gd name="connisteX1" fmla="*/ 6572535 w 8076481"/>
              <a:gd name="connsiteY1" fmla="*/ 145140 h 4653764"/>
              <a:gd name="connisteX2" fmla="*/ 4696110 w 8076481"/>
              <a:gd name="connsiteY2" fmla="*/ 94975 h 4653764"/>
              <a:gd name="connisteX3" fmla="*/ 3324510 w 8076481"/>
              <a:gd name="connsiteY3" fmla="*/ 484230 h 4653764"/>
              <a:gd name="connisteX4" fmla="*/ 2458370 w 8076481"/>
              <a:gd name="connsiteY4" fmla="*/ 961115 h 4653764"/>
              <a:gd name="connisteX5" fmla="*/ 1657000 w 8076481"/>
              <a:gd name="connsiteY5" fmla="*/ 1754865 h 4653764"/>
              <a:gd name="connisteX6" fmla="*/ 1223930 w 8076481"/>
              <a:gd name="connsiteY6" fmla="*/ 2361290 h 4653764"/>
              <a:gd name="connisteX7" fmla="*/ 978185 w 8076481"/>
              <a:gd name="connsiteY7" fmla="*/ 2895325 h 4653764"/>
              <a:gd name="connisteX8" fmla="*/ 639095 w 8076481"/>
              <a:gd name="connsiteY8" fmla="*/ 3443965 h 4653764"/>
              <a:gd name="connisteX9" fmla="*/ 523525 w 8076481"/>
              <a:gd name="connsiteY9" fmla="*/ 3855445 h 4653764"/>
              <a:gd name="connisteX10" fmla="*/ 538130 w 8076481"/>
              <a:gd name="connsiteY10" fmla="*/ 4331695 h 4653764"/>
              <a:gd name="connisteX11" fmla="*/ 639095 w 8076481"/>
              <a:gd name="connsiteY11" fmla="*/ 4252320 h 4653764"/>
              <a:gd name="connisteX12" fmla="*/ 7481855 w 8076481"/>
              <a:gd name="connsiteY12" fmla="*/ 4324710 h 4653764"/>
              <a:gd name="connisteX13" fmla="*/ 7431690 w 8076481"/>
              <a:gd name="connsiteY13" fmla="*/ 347070 h 4653764"/>
              <a:gd name="connisteX14" fmla="*/ 7395495 w 8076481"/>
              <a:gd name="connsiteY14" fmla="*/ 340085 h 465376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8076482" h="4653764">
                <a:moveTo>
                  <a:pt x="7395495" y="340086"/>
                </a:moveTo>
                <a:cubicBezTo>
                  <a:pt x="7223410" y="299446"/>
                  <a:pt x="7112285" y="194036"/>
                  <a:pt x="6572535" y="145141"/>
                </a:cubicBezTo>
                <a:cubicBezTo>
                  <a:pt x="6032785" y="96246"/>
                  <a:pt x="5345715" y="27031"/>
                  <a:pt x="4696110" y="94976"/>
                </a:cubicBezTo>
                <a:cubicBezTo>
                  <a:pt x="4046505" y="162921"/>
                  <a:pt x="3772185" y="310876"/>
                  <a:pt x="3324510" y="484231"/>
                </a:cubicBezTo>
                <a:cubicBezTo>
                  <a:pt x="2876835" y="657586"/>
                  <a:pt x="2791745" y="707116"/>
                  <a:pt x="2458370" y="961116"/>
                </a:cubicBezTo>
                <a:cubicBezTo>
                  <a:pt x="2124995" y="1215116"/>
                  <a:pt x="1904015" y="1474831"/>
                  <a:pt x="1657000" y="1754866"/>
                </a:cubicBezTo>
                <a:cubicBezTo>
                  <a:pt x="1409985" y="2034901"/>
                  <a:pt x="1359820" y="2133326"/>
                  <a:pt x="1223930" y="2361291"/>
                </a:cubicBezTo>
                <a:cubicBezTo>
                  <a:pt x="1088040" y="2589256"/>
                  <a:pt x="1095025" y="2678791"/>
                  <a:pt x="978185" y="2895326"/>
                </a:cubicBezTo>
                <a:cubicBezTo>
                  <a:pt x="861345" y="3111861"/>
                  <a:pt x="729900" y="3252196"/>
                  <a:pt x="639095" y="3443966"/>
                </a:cubicBezTo>
                <a:cubicBezTo>
                  <a:pt x="548290" y="3635736"/>
                  <a:pt x="543845" y="3677646"/>
                  <a:pt x="523525" y="3855446"/>
                </a:cubicBezTo>
                <a:cubicBezTo>
                  <a:pt x="503205" y="4033246"/>
                  <a:pt x="515270" y="4252321"/>
                  <a:pt x="538130" y="4331696"/>
                </a:cubicBezTo>
                <a:cubicBezTo>
                  <a:pt x="560990" y="4411071"/>
                  <a:pt x="-749650" y="4253591"/>
                  <a:pt x="639095" y="4252321"/>
                </a:cubicBezTo>
                <a:cubicBezTo>
                  <a:pt x="2027840" y="4251051"/>
                  <a:pt x="6123590" y="5105761"/>
                  <a:pt x="7481855" y="4324711"/>
                </a:cubicBezTo>
                <a:cubicBezTo>
                  <a:pt x="8840120" y="3543661"/>
                  <a:pt x="7448835" y="1143996"/>
                  <a:pt x="7431690" y="347071"/>
                </a:cubicBezTo>
                <a:cubicBezTo>
                  <a:pt x="7414545" y="-449854"/>
                  <a:pt x="7567580" y="380726"/>
                  <a:pt x="7395495" y="340086"/>
                </a:cubicBezTo>
                <a:close/>
              </a:path>
            </a:pathLst>
          </a:custGeom>
          <a:solidFill>
            <a:srgbClr val="EFC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280" y="304800"/>
            <a:ext cx="11521440" cy="6249035"/>
          </a:xfrm>
          <a:prstGeom prst="rect">
            <a:avLst/>
          </a:prstGeom>
          <a:noFill/>
          <a:ln>
            <a:solidFill>
              <a:srgbClr val="E8AA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51815" y="497205"/>
            <a:ext cx="509905" cy="583565"/>
          </a:xfrm>
          <a:prstGeom prst="rect">
            <a:avLst/>
          </a:prstGeom>
          <a:noFill/>
        </p:spPr>
        <p:txBody>
          <a:bodyPr wrap="none" rtlCol="0">
            <a:spAutoFit/>
          </a:bodyPr>
          <a:lstStyle/>
          <a:p>
            <a:r>
              <a:rPr lang="en-US" altLang="zh-CN" sz="3200">
                <a:solidFill>
                  <a:srgbClr val="E8AA77"/>
                </a:solidFill>
                <a:effectLst>
                  <a:outerShdw blurRad="50800" dist="50800" dir="5400000" algn="ctr" rotWithShape="0">
                    <a:srgbClr val="EFC39E">
                      <a:alpha val="100000"/>
                    </a:srgbClr>
                  </a:outerShdw>
                </a:effectLst>
                <a:latin typeface="站酷小薇LOGO体" panose="02010600010101010101" charset="-122"/>
                <a:ea typeface="站酷小薇LOGO体" panose="02010600010101010101" charset="-122"/>
              </a:rPr>
              <a:t>01</a:t>
            </a:r>
          </a:p>
        </p:txBody>
      </p:sp>
      <p:sp>
        <p:nvSpPr>
          <p:cNvPr id="2" name="文本框 1">
            <a:extLst>
              <a:ext uri="{FF2B5EF4-FFF2-40B4-BE49-F238E27FC236}">
                <a16:creationId xmlns:a16="http://schemas.microsoft.com/office/drawing/2014/main" id="{A8D550CD-CB82-61B7-26A5-B61F237A8449}"/>
              </a:ext>
            </a:extLst>
          </p:cNvPr>
          <p:cNvSpPr txBox="1"/>
          <p:nvPr/>
        </p:nvSpPr>
        <p:spPr>
          <a:xfrm>
            <a:off x="1184389" y="781159"/>
            <a:ext cx="6145415" cy="5755422"/>
          </a:xfrm>
          <a:prstGeom prst="rect">
            <a:avLst/>
          </a:prstGeom>
          <a:noFill/>
        </p:spPr>
        <p:txBody>
          <a:bodyPr wrap="square" rtlCol="0">
            <a:spAutoFit/>
          </a:bodyPr>
          <a:lstStyle/>
          <a:p>
            <a:r>
              <a:rPr lang="zh-CN" altLang="en-US" b="1" dirty="0">
                <a:solidFill>
                  <a:schemeClr val="accent4">
                    <a:lumMod val="50000"/>
                  </a:schemeClr>
                </a:solidFill>
                <a:highlight>
                  <a:srgbClr val="EFC39E"/>
                </a:highlight>
                <a:latin typeface="-apple-system"/>
              </a:rPr>
              <a:t>挑战</a:t>
            </a:r>
            <a:r>
              <a:rPr lang="en-US" altLang="zh-CN" b="1" dirty="0">
                <a:solidFill>
                  <a:schemeClr val="accent4">
                    <a:lumMod val="50000"/>
                  </a:schemeClr>
                </a:solidFill>
                <a:highlight>
                  <a:srgbClr val="EFC39E"/>
                </a:highlight>
                <a:latin typeface="-apple-system"/>
              </a:rPr>
              <a:t>1. </a:t>
            </a:r>
            <a:r>
              <a:rPr lang="zh-CN" altLang="en-US" b="1" dirty="0">
                <a:solidFill>
                  <a:schemeClr val="accent4">
                    <a:lumMod val="50000"/>
                  </a:schemeClr>
                </a:solidFill>
                <a:highlight>
                  <a:srgbClr val="EFC39E"/>
                </a:highlight>
                <a:latin typeface="-apple-system"/>
              </a:rPr>
              <a:t>不可预测的亮度降低和噪声</a:t>
            </a:r>
            <a:endParaRPr lang="en-US" altLang="zh-CN" b="1" dirty="0">
              <a:solidFill>
                <a:schemeClr val="accent4">
                  <a:lumMod val="50000"/>
                </a:schemeClr>
              </a:solidFill>
              <a:highlight>
                <a:srgbClr val="EFC39E"/>
              </a:highlight>
              <a:latin typeface="-apple-system"/>
            </a:endParaRPr>
          </a:p>
          <a:p>
            <a:r>
              <a:rPr lang="zh-CN" altLang="en-US" sz="1600" dirty="0"/>
              <a:t>在低光条件下，图像往往会出现亮度降低和噪声增加的问题。然而，这些退化因素的具体程度和方式往往是不可预测的，因为它们受到多种因素的影响，如光照条件、相机设置等。现有的低光图像增强方法难以准确地对这些退化因素进行建模和处理，导致增强结果可能不够鲁棒并且无法满足视觉感知的要求。</a:t>
            </a:r>
            <a:endParaRPr lang="en-US" altLang="zh-CN" sz="1600" dirty="0"/>
          </a:p>
          <a:p>
            <a:r>
              <a:rPr lang="zh-CN" altLang="en-US" b="1" dirty="0">
                <a:solidFill>
                  <a:schemeClr val="accent4">
                    <a:lumMod val="50000"/>
                  </a:schemeClr>
                </a:solidFill>
                <a:highlight>
                  <a:srgbClr val="EFC39E"/>
                </a:highlight>
                <a:latin typeface="-apple-system"/>
              </a:rPr>
              <a:t>挑战</a:t>
            </a:r>
            <a:r>
              <a:rPr lang="en-US" altLang="zh-CN" b="1" dirty="0">
                <a:solidFill>
                  <a:schemeClr val="accent4">
                    <a:lumMod val="50000"/>
                  </a:schemeClr>
                </a:solidFill>
                <a:highlight>
                  <a:srgbClr val="EFC39E"/>
                </a:highlight>
                <a:latin typeface="-apple-system"/>
              </a:rPr>
              <a:t>2.</a:t>
            </a:r>
            <a:r>
              <a:rPr lang="zh-CN" altLang="en-US" b="1" dirty="0">
                <a:solidFill>
                  <a:schemeClr val="accent4">
                    <a:lumMod val="50000"/>
                  </a:schemeClr>
                </a:solidFill>
                <a:highlight>
                  <a:srgbClr val="EFC39E"/>
                </a:highlight>
                <a:latin typeface="-apple-system"/>
              </a:rPr>
              <a:t>度量友好版本和视觉友好版本之间的差异低光</a:t>
            </a:r>
            <a:endParaRPr lang="en-US" altLang="zh-CN" b="1" dirty="0">
              <a:solidFill>
                <a:schemeClr val="accent4">
                  <a:lumMod val="50000"/>
                </a:schemeClr>
              </a:solidFill>
              <a:highlight>
                <a:srgbClr val="EFC39E"/>
              </a:highlight>
              <a:latin typeface="-apple-system"/>
            </a:endParaRPr>
          </a:p>
          <a:p>
            <a:r>
              <a:rPr lang="zh-CN" altLang="en-US" dirty="0"/>
              <a:t>图像增强方法通常会追求在度量上有所改善，例如增加对比度、减少噪声等。然而，这些度量友好的改善并不总是与人眼感知的视觉友好相一致。在一些情况下，虽然度量上的改善较大，但图像质量却被认为是不自然或不真实的。因此，现有方法在度量友好版本和视觉友好版本之间存在固有的差距，无法很好地平衡二者之间的关系。</a:t>
            </a:r>
            <a:endParaRPr lang="en-US" altLang="zh-CN" dirty="0"/>
          </a:p>
          <a:p>
            <a:r>
              <a:rPr lang="zh-CN" altLang="en-US" b="1" dirty="0">
                <a:solidFill>
                  <a:schemeClr val="accent4">
                    <a:lumMod val="50000"/>
                  </a:schemeClr>
                </a:solidFill>
                <a:highlight>
                  <a:srgbClr val="EFC39E"/>
                </a:highlight>
                <a:latin typeface="-apple-system"/>
              </a:rPr>
              <a:t>挑战</a:t>
            </a:r>
            <a:r>
              <a:rPr lang="en-US" altLang="zh-CN" b="1" dirty="0">
                <a:solidFill>
                  <a:schemeClr val="accent4">
                    <a:lumMod val="50000"/>
                  </a:schemeClr>
                </a:solidFill>
                <a:highlight>
                  <a:srgbClr val="EFC39E"/>
                </a:highlight>
                <a:latin typeface="-apple-system"/>
              </a:rPr>
              <a:t>3. </a:t>
            </a:r>
            <a:r>
              <a:rPr lang="zh-CN" altLang="en-US" b="1" dirty="0">
                <a:solidFill>
                  <a:schemeClr val="accent4">
                    <a:lumMod val="50000"/>
                  </a:schemeClr>
                </a:solidFill>
                <a:highlight>
                  <a:srgbClr val="EFC39E"/>
                </a:highlight>
                <a:latin typeface="-apple-system"/>
              </a:rPr>
              <a:t>有限的配对训练数据</a:t>
            </a:r>
            <a:endParaRPr lang="en-US" altLang="zh-CN" b="1" dirty="0">
              <a:solidFill>
                <a:schemeClr val="accent4">
                  <a:lumMod val="50000"/>
                </a:schemeClr>
              </a:solidFill>
              <a:highlight>
                <a:srgbClr val="EFC39E"/>
              </a:highlight>
              <a:latin typeface="-apple-system"/>
            </a:endParaRPr>
          </a:p>
          <a:p>
            <a:r>
              <a:rPr lang="zh-CN" altLang="en-US" dirty="0"/>
              <a:t>有限的配对训练数据：低光图像增强方法通常需要使用配对的训练数据，即低光图像和对应的高质量图像。然而，获取大规模配对数据是一项耗时且昂贵的任务。由于配对数据的限制，现有方法在模型的泛化能力和适应性方面存在一定的局限性。此外，配对数据可能无法涵盖所有的场景和退化情况，导致模型的性能受到限制。</a:t>
            </a:r>
          </a:p>
          <a:p>
            <a:endParaRPr lang="zh-CN" altLang="en-US" dirty="0"/>
          </a:p>
        </p:txBody>
      </p:sp>
    </p:spTree>
    <p:custDataLst>
      <p:tags r:id="rId1"/>
    </p:custDataLst>
    <p:extLst>
      <p:ext uri="{BB962C8B-B14F-4D97-AF65-F5344CB8AC3E}">
        <p14:creationId xmlns:p14="http://schemas.microsoft.com/office/powerpoint/2010/main" val="1330389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3e7c6b09197f55e0fa265a8790769818"/>
          <p:cNvPicPr>
            <a:picLocks noChangeAspect="1"/>
          </p:cNvPicPr>
          <p:nvPr/>
        </p:nvPicPr>
        <p:blipFill>
          <a:blip r:embed="rId3"/>
          <a:stretch>
            <a:fillRect/>
          </a:stretch>
        </p:blipFill>
        <p:spPr>
          <a:xfrm rot="16200000">
            <a:off x="2666365" y="-2667000"/>
            <a:ext cx="6858635" cy="12192000"/>
          </a:xfrm>
          <a:prstGeom prst="rect">
            <a:avLst/>
          </a:prstGeom>
        </p:spPr>
      </p:pic>
      <p:sp>
        <p:nvSpPr>
          <p:cNvPr id="4" name="矩形 3"/>
          <p:cNvSpPr/>
          <p:nvPr/>
        </p:nvSpPr>
        <p:spPr>
          <a:xfrm>
            <a:off x="0" y="2355850"/>
            <a:ext cx="7539990" cy="2147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58140" y="2876550"/>
            <a:ext cx="4770120" cy="1106805"/>
          </a:xfrm>
          <a:prstGeom prst="rect">
            <a:avLst/>
          </a:prstGeom>
          <a:noFill/>
        </p:spPr>
        <p:txBody>
          <a:bodyPr wrap="square" rtlCol="0">
            <a:spAutoFit/>
          </a:bodyPr>
          <a:lstStyle/>
          <a:p>
            <a:pPr algn="l"/>
            <a:r>
              <a:rPr lang="en-US" altLang="zh-CN" sz="6600">
                <a:ln>
                  <a:noFill/>
                </a:ln>
                <a:solidFill>
                  <a:srgbClr val="BC8068"/>
                </a:solidFill>
                <a:effectLst>
                  <a:outerShdw blurRad="50800" dist="38100" dir="5400000" algn="ctr" rotWithShape="0">
                    <a:srgbClr val="E8AA77">
                      <a:alpha val="100000"/>
                    </a:srgbClr>
                  </a:outerShdw>
                </a:effectLst>
                <a:latin typeface="站酷小薇LOGO体" panose="02010600010101010101" charset="-122"/>
                <a:ea typeface="站酷小薇LOGO体" panose="02010600010101010101" charset="-122"/>
              </a:rPr>
              <a:t>PART TWO</a:t>
            </a:r>
          </a:p>
        </p:txBody>
      </p:sp>
      <p:sp>
        <p:nvSpPr>
          <p:cNvPr id="5" name="文本框 4"/>
          <p:cNvSpPr txBox="1"/>
          <p:nvPr/>
        </p:nvSpPr>
        <p:spPr>
          <a:xfrm>
            <a:off x="5034280" y="3168015"/>
            <a:ext cx="2123440" cy="521970"/>
          </a:xfrm>
          <a:prstGeom prst="rect">
            <a:avLst/>
          </a:prstGeom>
          <a:noFill/>
        </p:spPr>
        <p:txBody>
          <a:bodyPr wrap="square" rtlCol="0">
            <a:spAutoFit/>
          </a:bodyPr>
          <a:lstStyle/>
          <a:p>
            <a:pPr algn="dist"/>
            <a:r>
              <a:rPr lang="zh-CN" altLang="en-US" sz="2800" b="1" dirty="0">
                <a:latin typeface="思源黑体 CN Normal" panose="020B0400000000000000" charset="-122"/>
                <a:ea typeface="思源黑体 CN Normal" panose="020B0400000000000000" charset="-122"/>
              </a:rPr>
              <a:t>论文概述</a:t>
            </a:r>
          </a:p>
        </p:txBody>
      </p:sp>
      <p:sp>
        <p:nvSpPr>
          <p:cNvPr id="9" name="文本框 8"/>
          <p:cNvSpPr txBox="1"/>
          <p:nvPr/>
        </p:nvSpPr>
        <p:spPr>
          <a:xfrm>
            <a:off x="0" y="4774565"/>
            <a:ext cx="5360035" cy="414020"/>
          </a:xfrm>
          <a:prstGeom prst="rect">
            <a:avLst/>
          </a:prstGeom>
          <a:solidFill>
            <a:srgbClr val="EFC39E">
              <a:alpha val="50000"/>
            </a:srgbClr>
          </a:solidFill>
        </p:spPr>
        <p:txBody>
          <a:bodyPr wrap="square" rtlCol="0" anchor="t">
            <a:spAutoFit/>
          </a:bodyPr>
          <a:lstStyle/>
          <a:p>
            <a:pPr fontAlgn="auto">
              <a:lnSpc>
                <a:spcPct val="150000"/>
              </a:lnSpc>
            </a:pPr>
            <a:r>
              <a:rPr lang="zh-CN" altLang="en-US" sz="1400" b="1">
                <a:solidFill>
                  <a:schemeClr val="bg1"/>
                </a:solidFill>
                <a:latin typeface="思源黑体 CN Normal" panose="020B0400000000000000" charset="-122"/>
                <a:ea typeface="思源黑体 CN Normal" panose="020B0400000000000000" charset="-122"/>
                <a:cs typeface="思源黑体 CN Normal" panose="020B0400000000000000" charset="-122"/>
              </a:rPr>
              <a:t>Love is not a maybe thing. You know when you love someone. </a:t>
            </a:r>
          </a:p>
        </p:txBody>
      </p:sp>
    </p:spTree>
    <p:custDataLst>
      <p:tags r:id="rId1"/>
    </p:custDataLst>
    <p:extLst>
      <p:ext uri="{BB962C8B-B14F-4D97-AF65-F5344CB8AC3E}">
        <p14:creationId xmlns:p14="http://schemas.microsoft.com/office/powerpoint/2010/main" val="285850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任意多边形 5"/>
          <p:cNvSpPr/>
          <p:nvPr/>
        </p:nvSpPr>
        <p:spPr>
          <a:xfrm>
            <a:off x="-290195" y="-198120"/>
            <a:ext cx="3093085" cy="1578610"/>
          </a:xfrm>
          <a:custGeom>
            <a:avLst/>
            <a:gdLst>
              <a:gd name="connisteX0" fmla="*/ 223280 w 6572108"/>
              <a:gd name="connsiteY0" fmla="*/ 253163 h 3353830"/>
              <a:gd name="connisteX1" fmla="*/ 331230 w 6572108"/>
              <a:gd name="connsiteY1" fmla="*/ 2511858 h 3353830"/>
              <a:gd name="connisteX2" fmla="*/ 748425 w 6572108"/>
              <a:gd name="connsiteY2" fmla="*/ 3183053 h 3353830"/>
              <a:gd name="connisteX3" fmla="*/ 1528205 w 6572108"/>
              <a:gd name="connsiteY3" fmla="*/ 3327198 h 3353830"/>
              <a:gd name="connisteX4" fmla="*/ 2509915 w 6572108"/>
              <a:gd name="connsiteY4" fmla="*/ 2879523 h 3353830"/>
              <a:gd name="connisteX5" fmla="*/ 3440825 w 6572108"/>
              <a:gd name="connsiteY5" fmla="*/ 2021003 h 3353830"/>
              <a:gd name="connisteX6" fmla="*/ 4567315 w 6572108"/>
              <a:gd name="connsiteY6" fmla="*/ 1436168 h 3353830"/>
              <a:gd name="connisteX7" fmla="*/ 5649990 w 6572108"/>
              <a:gd name="connsiteY7" fmla="*/ 981508 h 3353830"/>
              <a:gd name="connisteX8" fmla="*/ 6177040 w 6572108"/>
              <a:gd name="connsiteY8" fmla="*/ 555423 h 3353830"/>
              <a:gd name="connisteX9" fmla="*/ 6292610 w 6572108"/>
              <a:gd name="connsiteY9" fmla="*/ 209983 h 3353830"/>
              <a:gd name="connisteX10" fmla="*/ 6256415 w 6572108"/>
              <a:gd name="connsiteY10" fmla="*/ 159818 h 3353830"/>
              <a:gd name="connisteX11" fmla="*/ 2892820 w 6572108"/>
              <a:gd name="connsiteY11" fmla="*/ 109018 h 3353830"/>
              <a:gd name="connisteX12" fmla="*/ 223280 w 6572108"/>
              <a:gd name="connsiteY12" fmla="*/ 253163 h 33538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6572108" h="3353831">
                <a:moveTo>
                  <a:pt x="223280" y="253164"/>
                </a:moveTo>
                <a:cubicBezTo>
                  <a:pt x="-289165" y="733859"/>
                  <a:pt x="226455" y="1925754"/>
                  <a:pt x="331230" y="2511859"/>
                </a:cubicBezTo>
                <a:cubicBezTo>
                  <a:pt x="436005" y="3097964"/>
                  <a:pt x="509030" y="3019859"/>
                  <a:pt x="748425" y="3183054"/>
                </a:cubicBezTo>
                <a:cubicBezTo>
                  <a:pt x="987820" y="3346249"/>
                  <a:pt x="1175780" y="3388159"/>
                  <a:pt x="1528205" y="3327199"/>
                </a:cubicBezTo>
                <a:cubicBezTo>
                  <a:pt x="1880630" y="3266239"/>
                  <a:pt x="2127645" y="3140509"/>
                  <a:pt x="2509915" y="2879524"/>
                </a:cubicBezTo>
                <a:cubicBezTo>
                  <a:pt x="2892185" y="2618539"/>
                  <a:pt x="3029345" y="2309929"/>
                  <a:pt x="3440825" y="2021004"/>
                </a:cubicBezTo>
                <a:cubicBezTo>
                  <a:pt x="3852305" y="1732079"/>
                  <a:pt x="4125355" y="1643814"/>
                  <a:pt x="4567315" y="1436169"/>
                </a:cubicBezTo>
                <a:cubicBezTo>
                  <a:pt x="5009275" y="1228524"/>
                  <a:pt x="5328045" y="1157404"/>
                  <a:pt x="5649990" y="981509"/>
                </a:cubicBezTo>
                <a:cubicBezTo>
                  <a:pt x="5971935" y="805614"/>
                  <a:pt x="6048770" y="709729"/>
                  <a:pt x="6177040" y="555424"/>
                </a:cubicBezTo>
                <a:cubicBezTo>
                  <a:pt x="6305310" y="401119"/>
                  <a:pt x="6276735" y="289359"/>
                  <a:pt x="6292610" y="209984"/>
                </a:cubicBezTo>
                <a:cubicBezTo>
                  <a:pt x="6308485" y="130609"/>
                  <a:pt x="6936500" y="180139"/>
                  <a:pt x="6256415" y="159819"/>
                </a:cubicBezTo>
                <a:cubicBezTo>
                  <a:pt x="5576330" y="139499"/>
                  <a:pt x="4099320" y="90604"/>
                  <a:pt x="2892820" y="109019"/>
                </a:cubicBezTo>
                <a:cubicBezTo>
                  <a:pt x="1686320" y="127434"/>
                  <a:pt x="735725" y="-227531"/>
                  <a:pt x="223280" y="253164"/>
                </a:cubicBezTo>
                <a:close/>
              </a:path>
            </a:pathLst>
          </a:custGeom>
          <a:solidFill>
            <a:srgbClr val="BC8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0181590" y="5732145"/>
            <a:ext cx="2710815" cy="1562100"/>
          </a:xfrm>
          <a:custGeom>
            <a:avLst/>
            <a:gdLst>
              <a:gd name="connisteX0" fmla="*/ 7395495 w 8076481"/>
              <a:gd name="connsiteY0" fmla="*/ 340085 h 4653764"/>
              <a:gd name="connisteX1" fmla="*/ 6572535 w 8076481"/>
              <a:gd name="connsiteY1" fmla="*/ 145140 h 4653764"/>
              <a:gd name="connisteX2" fmla="*/ 4696110 w 8076481"/>
              <a:gd name="connsiteY2" fmla="*/ 94975 h 4653764"/>
              <a:gd name="connisteX3" fmla="*/ 3324510 w 8076481"/>
              <a:gd name="connsiteY3" fmla="*/ 484230 h 4653764"/>
              <a:gd name="connisteX4" fmla="*/ 2458370 w 8076481"/>
              <a:gd name="connsiteY4" fmla="*/ 961115 h 4653764"/>
              <a:gd name="connisteX5" fmla="*/ 1657000 w 8076481"/>
              <a:gd name="connsiteY5" fmla="*/ 1754865 h 4653764"/>
              <a:gd name="connisteX6" fmla="*/ 1223930 w 8076481"/>
              <a:gd name="connsiteY6" fmla="*/ 2361290 h 4653764"/>
              <a:gd name="connisteX7" fmla="*/ 978185 w 8076481"/>
              <a:gd name="connsiteY7" fmla="*/ 2895325 h 4653764"/>
              <a:gd name="connisteX8" fmla="*/ 639095 w 8076481"/>
              <a:gd name="connsiteY8" fmla="*/ 3443965 h 4653764"/>
              <a:gd name="connisteX9" fmla="*/ 523525 w 8076481"/>
              <a:gd name="connsiteY9" fmla="*/ 3855445 h 4653764"/>
              <a:gd name="connisteX10" fmla="*/ 538130 w 8076481"/>
              <a:gd name="connsiteY10" fmla="*/ 4331695 h 4653764"/>
              <a:gd name="connisteX11" fmla="*/ 639095 w 8076481"/>
              <a:gd name="connsiteY11" fmla="*/ 4252320 h 4653764"/>
              <a:gd name="connisteX12" fmla="*/ 7481855 w 8076481"/>
              <a:gd name="connsiteY12" fmla="*/ 4324710 h 4653764"/>
              <a:gd name="connisteX13" fmla="*/ 7431690 w 8076481"/>
              <a:gd name="connsiteY13" fmla="*/ 347070 h 4653764"/>
              <a:gd name="connisteX14" fmla="*/ 7395495 w 8076481"/>
              <a:gd name="connsiteY14" fmla="*/ 340085 h 465376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8076482" h="4653764">
                <a:moveTo>
                  <a:pt x="7395495" y="340086"/>
                </a:moveTo>
                <a:cubicBezTo>
                  <a:pt x="7223410" y="299446"/>
                  <a:pt x="7112285" y="194036"/>
                  <a:pt x="6572535" y="145141"/>
                </a:cubicBezTo>
                <a:cubicBezTo>
                  <a:pt x="6032785" y="96246"/>
                  <a:pt x="5345715" y="27031"/>
                  <a:pt x="4696110" y="94976"/>
                </a:cubicBezTo>
                <a:cubicBezTo>
                  <a:pt x="4046505" y="162921"/>
                  <a:pt x="3772185" y="310876"/>
                  <a:pt x="3324510" y="484231"/>
                </a:cubicBezTo>
                <a:cubicBezTo>
                  <a:pt x="2876835" y="657586"/>
                  <a:pt x="2791745" y="707116"/>
                  <a:pt x="2458370" y="961116"/>
                </a:cubicBezTo>
                <a:cubicBezTo>
                  <a:pt x="2124995" y="1215116"/>
                  <a:pt x="1904015" y="1474831"/>
                  <a:pt x="1657000" y="1754866"/>
                </a:cubicBezTo>
                <a:cubicBezTo>
                  <a:pt x="1409985" y="2034901"/>
                  <a:pt x="1359820" y="2133326"/>
                  <a:pt x="1223930" y="2361291"/>
                </a:cubicBezTo>
                <a:cubicBezTo>
                  <a:pt x="1088040" y="2589256"/>
                  <a:pt x="1095025" y="2678791"/>
                  <a:pt x="978185" y="2895326"/>
                </a:cubicBezTo>
                <a:cubicBezTo>
                  <a:pt x="861345" y="3111861"/>
                  <a:pt x="729900" y="3252196"/>
                  <a:pt x="639095" y="3443966"/>
                </a:cubicBezTo>
                <a:cubicBezTo>
                  <a:pt x="548290" y="3635736"/>
                  <a:pt x="543845" y="3677646"/>
                  <a:pt x="523525" y="3855446"/>
                </a:cubicBezTo>
                <a:cubicBezTo>
                  <a:pt x="503205" y="4033246"/>
                  <a:pt x="515270" y="4252321"/>
                  <a:pt x="538130" y="4331696"/>
                </a:cubicBezTo>
                <a:cubicBezTo>
                  <a:pt x="560990" y="4411071"/>
                  <a:pt x="-749650" y="4253591"/>
                  <a:pt x="639095" y="4252321"/>
                </a:cubicBezTo>
                <a:cubicBezTo>
                  <a:pt x="2027840" y="4251051"/>
                  <a:pt x="6123590" y="5105761"/>
                  <a:pt x="7481855" y="4324711"/>
                </a:cubicBezTo>
                <a:cubicBezTo>
                  <a:pt x="8840120" y="3543661"/>
                  <a:pt x="7448835" y="1143996"/>
                  <a:pt x="7431690" y="347071"/>
                </a:cubicBezTo>
                <a:cubicBezTo>
                  <a:pt x="7414545" y="-449854"/>
                  <a:pt x="7567580" y="380726"/>
                  <a:pt x="7395495" y="340086"/>
                </a:cubicBezTo>
                <a:close/>
              </a:path>
            </a:pathLst>
          </a:custGeom>
          <a:solidFill>
            <a:srgbClr val="EFC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280" y="304800"/>
            <a:ext cx="11521440" cy="6249035"/>
          </a:xfrm>
          <a:prstGeom prst="rect">
            <a:avLst/>
          </a:prstGeom>
          <a:noFill/>
          <a:ln>
            <a:solidFill>
              <a:srgbClr val="E8AA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51815" y="497205"/>
            <a:ext cx="509905" cy="583565"/>
          </a:xfrm>
          <a:prstGeom prst="rect">
            <a:avLst/>
          </a:prstGeom>
          <a:noFill/>
        </p:spPr>
        <p:txBody>
          <a:bodyPr wrap="none" rtlCol="0">
            <a:spAutoFit/>
          </a:bodyPr>
          <a:lstStyle/>
          <a:p>
            <a:r>
              <a:rPr lang="en-US" altLang="zh-CN" sz="3200">
                <a:solidFill>
                  <a:srgbClr val="E8AA77"/>
                </a:solidFill>
                <a:effectLst>
                  <a:outerShdw blurRad="50800" dist="50800" dir="5400000" algn="ctr" rotWithShape="0">
                    <a:srgbClr val="EFC39E">
                      <a:alpha val="100000"/>
                    </a:srgbClr>
                  </a:outerShdw>
                </a:effectLst>
                <a:latin typeface="站酷小薇LOGO体" panose="02010600010101010101" charset="-122"/>
                <a:ea typeface="站酷小薇LOGO体" panose="02010600010101010101" charset="-122"/>
              </a:rPr>
              <a:t>01</a:t>
            </a:r>
          </a:p>
        </p:txBody>
      </p:sp>
      <p:pic>
        <p:nvPicPr>
          <p:cNvPr id="10" name="图片 9" descr="timg (69)"/>
          <p:cNvPicPr>
            <a:picLocks noChangeAspect="1"/>
          </p:cNvPicPr>
          <p:nvPr/>
        </p:nvPicPr>
        <p:blipFill>
          <a:blip r:embed="rId3"/>
          <a:srcRect l="21871" r="48994"/>
          <a:stretch>
            <a:fillRect/>
          </a:stretch>
        </p:blipFill>
        <p:spPr>
          <a:xfrm>
            <a:off x="8994140" y="664210"/>
            <a:ext cx="1428115" cy="2757805"/>
          </a:xfrm>
          <a:prstGeom prst="rtTriangle">
            <a:avLst/>
          </a:prstGeom>
        </p:spPr>
      </p:pic>
      <p:pic>
        <p:nvPicPr>
          <p:cNvPr id="13" name="图片 12" descr="timg (69)"/>
          <p:cNvPicPr>
            <a:picLocks noChangeAspect="1"/>
          </p:cNvPicPr>
          <p:nvPr/>
        </p:nvPicPr>
        <p:blipFill>
          <a:blip r:embed="rId3"/>
          <a:srcRect l="50617" r="20248"/>
          <a:stretch>
            <a:fillRect/>
          </a:stretch>
        </p:blipFill>
        <p:spPr>
          <a:xfrm rot="5400000">
            <a:off x="9658985" y="2785745"/>
            <a:ext cx="1428115" cy="2757805"/>
          </a:xfrm>
          <a:prstGeom prst="rtTriangle">
            <a:avLst/>
          </a:prstGeom>
        </p:spPr>
      </p:pic>
      <p:pic>
        <p:nvPicPr>
          <p:cNvPr id="20" name="图片 19" descr="timg (69)"/>
          <p:cNvPicPr>
            <a:picLocks noChangeAspect="1"/>
          </p:cNvPicPr>
          <p:nvPr/>
        </p:nvPicPr>
        <p:blipFill>
          <a:blip r:embed="rId3"/>
          <a:srcRect l="21871" r="48994"/>
          <a:stretch>
            <a:fillRect/>
          </a:stretch>
        </p:blipFill>
        <p:spPr>
          <a:xfrm rot="10800000">
            <a:off x="7537450" y="3450590"/>
            <a:ext cx="1428115" cy="2757805"/>
          </a:xfrm>
          <a:prstGeom prst="rtTriangle">
            <a:avLst/>
          </a:prstGeom>
        </p:spPr>
      </p:pic>
      <p:pic>
        <p:nvPicPr>
          <p:cNvPr id="24" name="图片 23" descr="timg (69)"/>
          <p:cNvPicPr>
            <a:picLocks noChangeAspect="1"/>
          </p:cNvPicPr>
          <p:nvPr/>
        </p:nvPicPr>
        <p:blipFill>
          <a:blip r:embed="rId3"/>
          <a:srcRect l="25550" t="368" r="45315" b="-368"/>
          <a:stretch>
            <a:fillRect/>
          </a:stretch>
        </p:blipFill>
        <p:spPr>
          <a:xfrm rot="16200000">
            <a:off x="6872605" y="1329055"/>
            <a:ext cx="1428115" cy="2757805"/>
          </a:xfrm>
          <a:prstGeom prst="rtTriangle">
            <a:avLst/>
          </a:prstGeom>
        </p:spPr>
      </p:pic>
      <p:sp>
        <p:nvSpPr>
          <p:cNvPr id="11" name="文本框 10">
            <a:extLst>
              <a:ext uri="{FF2B5EF4-FFF2-40B4-BE49-F238E27FC236}">
                <a16:creationId xmlns:a16="http://schemas.microsoft.com/office/drawing/2014/main" id="{1C9D5F49-BEC0-BB3F-A4B4-926B8F0D2AB6}"/>
              </a:ext>
            </a:extLst>
          </p:cNvPr>
          <p:cNvSpPr txBox="1"/>
          <p:nvPr/>
        </p:nvSpPr>
        <p:spPr>
          <a:xfrm>
            <a:off x="615142" y="1305098"/>
            <a:ext cx="5810596" cy="5078313"/>
          </a:xfrm>
          <a:prstGeom prst="rect">
            <a:avLst/>
          </a:prstGeom>
          <a:noFill/>
        </p:spPr>
        <p:txBody>
          <a:bodyPr wrap="square" rtlCol="0">
            <a:spAutoFit/>
          </a:bodyPr>
          <a:lstStyle/>
          <a:p>
            <a:r>
              <a:rPr lang="en-US" altLang="zh-CN" dirty="0" err="1"/>
              <a:t>NeRCo</a:t>
            </a:r>
            <a:r>
              <a:rPr lang="en-US" altLang="zh-CN" dirty="0"/>
              <a:t>(Implicit Neural Representation for Cooperative Low-light Image Enhancement)</a:t>
            </a:r>
            <a:r>
              <a:rPr lang="zh-CN" altLang="en-US" dirty="0"/>
              <a:t>提出了一种名为</a:t>
            </a:r>
            <a:r>
              <a:rPr lang="en-US" altLang="zh-CN" dirty="0" err="1"/>
              <a:t>NeRCo</a:t>
            </a:r>
            <a:r>
              <a:rPr lang="zh-CN" altLang="en-US" dirty="0"/>
              <a:t>的隐式神经表示方法，用于合作式低光图像增强。现有的低光图像增强方法存在以下三个限制：不可预测的亮度降低和噪声、度量友好版本和视觉友好版本之间的固有差距，以及有限的配对训练数据。为了解决这些限制，论文提出了</a:t>
            </a:r>
            <a:r>
              <a:rPr lang="en-US" altLang="zh-CN" dirty="0" err="1"/>
              <a:t>NeRCo</a:t>
            </a:r>
            <a:r>
              <a:rPr lang="zh-CN" altLang="en-US" dirty="0"/>
              <a:t>方法，它以无监督的方式稳健地恢复感知友好的结果。  </a:t>
            </a:r>
            <a:endParaRPr lang="en-US" altLang="zh-CN" dirty="0"/>
          </a:p>
          <a:p>
            <a:r>
              <a:rPr lang="zh-CN" altLang="en-US" dirty="0"/>
              <a:t>具体而言，</a:t>
            </a:r>
            <a:r>
              <a:rPr lang="en-US" altLang="zh-CN" dirty="0" err="1"/>
              <a:t>NeRCo</a:t>
            </a:r>
            <a:r>
              <a:rPr lang="zh-CN" altLang="en-US" dirty="0"/>
              <a:t>通过一个可控的拟合函数统一了现实场景中多样的退化因素，从而提高了鲁棒性。对于输出结果，论文引入了来自预训练视觉</a:t>
            </a:r>
            <a:r>
              <a:rPr lang="en-US" altLang="zh-CN" dirty="0"/>
              <a:t>-</a:t>
            </a:r>
            <a:r>
              <a:rPr lang="zh-CN" altLang="en-US" dirty="0"/>
              <a:t>语言模型的先验信息，采用语义导向的监督方法。它不仅仅追随参考图像，还鼓励结果符合主观期望，寻找更加视觉友好的解决方案。此外，为了减少对配对数据的依赖并减少解决空间，论文开发了一个双闭环约束增强模块，它以自监督的方式与其他相关模块合作进行训练。  </a:t>
            </a:r>
            <a:endParaRPr lang="en-US" altLang="zh-CN" dirty="0"/>
          </a:p>
          <a:p>
            <a:r>
              <a:rPr lang="zh-CN" altLang="en-US" dirty="0"/>
              <a:t>最后，广泛的实验证明了我们提出的</a:t>
            </a:r>
            <a:r>
              <a:rPr lang="en-US" altLang="zh-CN" dirty="0" err="1"/>
              <a:t>NeRCo</a:t>
            </a:r>
            <a:r>
              <a:rPr lang="zh-CN" altLang="en-US" dirty="0"/>
              <a:t>方法的鲁棒性和优越性能。</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2550</Words>
  <Application>Microsoft Office PowerPoint</Application>
  <PresentationFormat>宽屏</PresentationFormat>
  <Paragraphs>90</Paragraphs>
  <Slides>22</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Arial</vt:lpstr>
      <vt:lpstr>Calibri</vt:lpstr>
      <vt:lpstr>思源黑体 CN Normal</vt:lpstr>
      <vt:lpstr>-apple-system</vt:lpstr>
      <vt:lpstr>Wingdings</vt:lpstr>
      <vt:lpstr>站酷小薇LOGO体</vt:lpstr>
      <vt:lpstr>隶书</vt:lpstr>
      <vt:lpstr>PingFang SC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硕硕 党</cp:lastModifiedBy>
  <cp:revision>158</cp:revision>
  <dcterms:created xsi:type="dcterms:W3CDTF">2019-06-19T02:08:00Z</dcterms:created>
  <dcterms:modified xsi:type="dcterms:W3CDTF">2024-06-27T04:13:13Z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2052-11.1.0.10390</vt:lpwstr>
  </property>
</Properties>
</file>